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4"/>
  </p:notesMasterIdLst>
  <p:sldIdLst>
    <p:sldId id="292" r:id="rId2"/>
    <p:sldId id="293" r:id="rId3"/>
    <p:sldId id="294" r:id="rId4"/>
    <p:sldId id="257" r:id="rId5"/>
    <p:sldId id="258" r:id="rId6"/>
    <p:sldId id="260" r:id="rId7"/>
    <p:sldId id="261" r:id="rId8"/>
    <p:sldId id="263" r:id="rId9"/>
    <p:sldId id="262" r:id="rId10"/>
    <p:sldId id="295" r:id="rId11"/>
    <p:sldId id="264" r:id="rId12"/>
    <p:sldId id="265" r:id="rId13"/>
    <p:sldId id="266" r:id="rId14"/>
    <p:sldId id="297" r:id="rId15"/>
    <p:sldId id="267" r:id="rId16"/>
    <p:sldId id="296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98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91" r:id="rId34"/>
    <p:sldId id="284" r:id="rId35"/>
    <p:sldId id="283" r:id="rId36"/>
    <p:sldId id="287" r:id="rId37"/>
    <p:sldId id="299" r:id="rId38"/>
    <p:sldId id="288" r:id="rId39"/>
    <p:sldId id="286" r:id="rId40"/>
    <p:sldId id="289" r:id="rId41"/>
    <p:sldId id="290" r:id="rId42"/>
    <p:sldId id="300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1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1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1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1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2787"/>
    <p:restoredTop sz="90860" autoAdjust="0"/>
  </p:normalViewPr>
  <p:slideViewPr>
    <p:cSldViewPr>
      <p:cViewPr varScale="1">
        <p:scale>
          <a:sx n="66" d="100"/>
          <a:sy n="66" d="100"/>
        </p:scale>
        <p:origin x="-12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18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90817C-7E3C-48B9-A5F3-E80086DCA4D0}" type="datetimeFigureOut">
              <a:rPr lang="ko-KR" altLang="en-US" smtClean="0"/>
              <a:pPr/>
              <a:t>2015-08-22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6D48DB-39F1-49DF-95AA-D54BEEF1B6E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D48DB-39F1-49DF-95AA-D54BEEF1B6E8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T0" fmla="*/ 153 w 21600"/>
                <a:gd name="T1" fmla="*/ 0 h 21231"/>
                <a:gd name="T2" fmla="*/ 831 w 21600"/>
                <a:gd name="T3" fmla="*/ 526 h 21231"/>
                <a:gd name="T4" fmla="*/ 0 w 21600"/>
                <a:gd name="T5" fmla="*/ 526 h 2123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lnTo>
                    <a:pt x="3976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096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A0EF24-B393-47B2-9605-3EC486CE6ADD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7381DB-1667-449B-9A8B-1458733C9F8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4372FE-7377-4BC1-9857-2C6C0CF4776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0CC27E-33C5-4FCA-AFC0-A127F84D6AE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1AEA53-A57B-4639-91DA-2A4E555D0B4F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0F0653-E24A-4EFD-80EA-4426620779E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FBB44D-06CE-44C1-BDB3-C27DD9DDF6F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E281A4-FAD5-4DD4-8086-88C9D6D493DE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F8B894-957C-48E2-8DB4-FFA302FF6E46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F00349-252E-4299-9400-5DFFB6F1225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E2A9E0-0F3E-4A93-AC4A-139BA9E39AE6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3DD4EE-A6B8-4799-ABB2-B57F623B1E17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39939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1299 w 21600"/>
                <a:gd name="T3" fmla="*/ 861 h 21600"/>
                <a:gd name="T4" fmla="*/ 0 w 21600"/>
                <a:gd name="T5" fmla="*/ 861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994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ea typeface="굴림" pitchFamily="50" charset="-127"/>
              </a:defRPr>
            </a:lvl1pPr>
          </a:lstStyle>
          <a:p>
            <a:fld id="{DEE1291C-4ACA-4DD5-BFA8-6B59F1B20B31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6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intae.kim@nyack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all4jesus.net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Lecture Part V: Eschatology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altLang="ko-KR" smtClean="0">
              <a:ea typeface="굴림" pitchFamily="50" charset="-127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Jintae Kim, PhD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Alliance Theological Seminary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Nyack, NY 10960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(845) 353-2020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E-mail: </a:t>
            </a:r>
            <a:r>
              <a:rPr lang="en-US" altLang="ko-KR" sz="2800" smtClean="0">
                <a:ea typeface="굴림" pitchFamily="50" charset="-127"/>
                <a:hlinkClick r:id="rId3"/>
              </a:rPr>
              <a:t>Jintae.kim@nyack.edu</a:t>
            </a:r>
            <a:endParaRPr lang="en-US" altLang="ko-KR" sz="2800" smtClean="0">
              <a:ea typeface="굴림" pitchFamily="50" charset="-127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Website: </a:t>
            </a:r>
            <a:r>
              <a:rPr lang="en-US" altLang="ko-KR" sz="2800" smtClean="0">
                <a:ea typeface="굴림" pitchFamily="50" charset="-127"/>
                <a:hlinkClick r:id="rId4"/>
              </a:rPr>
              <a:t>http://all4jesus.net</a:t>
            </a:r>
            <a:endParaRPr lang="en-US" altLang="ko-KR" sz="2800" smtClean="0">
              <a:ea typeface="굴림" pitchFamily="50" charset="-127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ko-KR" sz="2800" smtClean="0"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죽음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죽음의 현실성</a:t>
            </a:r>
          </a:p>
          <a:p>
            <a:pPr eaLnBrk="1" hangingPunct="1"/>
            <a:r>
              <a:rPr lang="en-US" altLang="ko-KR" smtClean="0">
                <a:ea typeface="굴림" pitchFamily="50" charset="-127"/>
              </a:rPr>
              <a:t>3</a:t>
            </a:r>
            <a:r>
              <a:rPr lang="ko-KR" altLang="en-US" smtClean="0">
                <a:ea typeface="굴림" pitchFamily="50" charset="-127"/>
              </a:rPr>
              <a:t>가지 죽음</a:t>
            </a:r>
          </a:p>
          <a:p>
            <a:pPr eaLnBrk="1" hangingPunct="1"/>
            <a:r>
              <a:rPr lang="ko-KR" altLang="en-US" smtClean="0">
                <a:ea typeface="굴림" pitchFamily="50" charset="-127"/>
              </a:rPr>
              <a:t>범죄하지 않아도 죽었을가</a:t>
            </a:r>
            <a:r>
              <a:rPr lang="en-US" altLang="ko-KR" smtClean="0">
                <a:ea typeface="굴림" pitchFamily="50" charset="-127"/>
              </a:rPr>
              <a:t>?</a:t>
            </a:r>
          </a:p>
          <a:p>
            <a:pPr eaLnBrk="1" hangingPunct="1"/>
            <a:r>
              <a:rPr lang="ko-KR" altLang="en-US" smtClean="0">
                <a:ea typeface="굴림" pitchFamily="50" charset="-127"/>
              </a:rPr>
              <a:t>죽음의 의미 </a:t>
            </a:r>
            <a:r>
              <a:rPr lang="en-US" altLang="ko-KR" smtClean="0">
                <a:ea typeface="굴림" pitchFamily="50" charset="-127"/>
              </a:rPr>
              <a:t>(</a:t>
            </a:r>
            <a:r>
              <a:rPr lang="ko-KR" altLang="en-US" smtClean="0">
                <a:ea typeface="굴림" pitchFamily="50" charset="-127"/>
              </a:rPr>
              <a:t>불신자와 신자</a:t>
            </a:r>
            <a:r>
              <a:rPr lang="en-US" altLang="ko-KR" smtClean="0">
                <a:ea typeface="굴림" pitchFamily="50" charset="-127"/>
              </a:rPr>
              <a:t>)</a:t>
            </a:r>
          </a:p>
          <a:p>
            <a:pPr eaLnBrk="1" hangingPunct="1"/>
            <a:endParaRPr lang="en-US" altLang="ko-KR" smtClean="0"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죽음의 현실성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772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1. </a:t>
            </a:r>
            <a:r>
              <a:rPr lang="ko-KR" altLang="en-US" sz="2800" smtClean="0">
                <a:ea typeface="굴림" pitchFamily="50" charset="-127"/>
              </a:rPr>
              <a:t>죽음은 불가피한 현상이다 </a:t>
            </a:r>
            <a:r>
              <a:rPr lang="en-US" altLang="ko-KR" sz="2800" smtClean="0">
                <a:ea typeface="굴림" pitchFamily="50" charset="-127"/>
              </a:rPr>
              <a:t>(</a:t>
            </a:r>
            <a:r>
              <a:rPr lang="ko-KR" altLang="en-US" sz="2800" smtClean="0">
                <a:ea typeface="굴림" pitchFamily="50" charset="-127"/>
              </a:rPr>
              <a:t>히 </a:t>
            </a:r>
            <a:r>
              <a:rPr lang="en-US" altLang="ko-KR" sz="2800" smtClean="0">
                <a:ea typeface="굴림" pitchFamily="50" charset="-127"/>
              </a:rPr>
              <a:t>9:27).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    </a:t>
            </a:r>
            <a:r>
              <a:rPr lang="ko-KR" altLang="en-US" sz="2800" smtClean="0">
                <a:ea typeface="굴림" pitchFamily="50" charset="-127"/>
              </a:rPr>
              <a:t>실존주의 철학자들의 말과 같이 죽음은 인간의 가장 확실한 실존이다</a:t>
            </a:r>
            <a:r>
              <a:rPr lang="en-US" altLang="ko-KR" sz="2800" smtClean="0">
                <a:ea typeface="굴림" pitchFamily="50" charset="-127"/>
              </a:rPr>
              <a:t>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800" smtClean="0">
              <a:ea typeface="굴림" pitchFamily="50" charset="-127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2. </a:t>
            </a:r>
            <a:r>
              <a:rPr lang="ko-KR" altLang="en-US" sz="2800" smtClean="0">
                <a:ea typeface="굴림" pitchFamily="50" charset="-127"/>
              </a:rPr>
              <a:t>죽음의 보편성과 그리스도 부활의 결과 </a:t>
            </a:r>
            <a:r>
              <a:rPr lang="en-US" altLang="ko-KR" sz="2800" smtClean="0">
                <a:ea typeface="굴림" pitchFamily="50" charset="-127"/>
              </a:rPr>
              <a:t>(</a:t>
            </a:r>
            <a:r>
              <a:rPr lang="ko-KR" altLang="en-US" sz="2800" smtClean="0">
                <a:ea typeface="굴림" pitchFamily="50" charset="-127"/>
              </a:rPr>
              <a:t>고전 </a:t>
            </a:r>
            <a:r>
              <a:rPr lang="en-US" altLang="ko-KR" sz="2800" smtClean="0">
                <a:ea typeface="굴림" pitchFamily="50" charset="-127"/>
              </a:rPr>
              <a:t>15</a:t>
            </a:r>
            <a:r>
              <a:rPr lang="ko-KR" altLang="en-US" sz="2800" smtClean="0">
                <a:ea typeface="굴림" pitchFamily="50" charset="-127"/>
              </a:rPr>
              <a:t>장</a:t>
            </a:r>
            <a:r>
              <a:rPr lang="en-US" altLang="ko-KR" sz="2800" smtClean="0">
                <a:ea typeface="굴림" pitchFamily="50" charset="-127"/>
              </a:rPr>
              <a:t>).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3. </a:t>
            </a:r>
            <a:r>
              <a:rPr lang="ko-KR" altLang="en-US" sz="2800" smtClean="0">
                <a:ea typeface="굴림" pitchFamily="50" charset="-127"/>
              </a:rPr>
              <a:t>죽음은 썩어질 우리의 육체가 부패해 가는 과정의 종착역일 뿐이다</a:t>
            </a:r>
            <a:r>
              <a:rPr lang="en-US" altLang="ko-KR" sz="2800" smtClean="0">
                <a:ea typeface="굴림" pitchFamily="50" charset="-127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800" smtClean="0">
              <a:ea typeface="굴림" pitchFamily="50" charset="-127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4. </a:t>
            </a:r>
            <a:r>
              <a:rPr lang="ko-KR" altLang="en-US" sz="2800" smtClean="0">
                <a:ea typeface="굴림" pitchFamily="50" charset="-127"/>
              </a:rPr>
              <a:t>육체의 죽음이 존재의 끝은 아니라 다른 존재 양태로의 전환의 과정이다 </a:t>
            </a:r>
            <a:r>
              <a:rPr lang="en-US" altLang="ko-KR" sz="2800" smtClean="0">
                <a:ea typeface="굴림" pitchFamily="50" charset="-127"/>
              </a:rPr>
              <a:t>(</a:t>
            </a:r>
            <a:r>
              <a:rPr lang="ko-KR" altLang="en-US" sz="2800" smtClean="0">
                <a:ea typeface="굴림" pitchFamily="50" charset="-127"/>
              </a:rPr>
              <a:t>마 </a:t>
            </a:r>
            <a:r>
              <a:rPr lang="en-US" altLang="ko-KR" sz="2800" smtClean="0">
                <a:ea typeface="굴림" pitchFamily="50" charset="-127"/>
              </a:rPr>
              <a:t>10:28; </a:t>
            </a:r>
            <a:r>
              <a:rPr lang="ko-KR" altLang="en-US" sz="2800" smtClean="0">
                <a:ea typeface="굴림" pitchFamily="50" charset="-127"/>
              </a:rPr>
              <a:t>전 </a:t>
            </a:r>
            <a:r>
              <a:rPr lang="en-US" altLang="ko-KR" sz="2800" smtClean="0">
                <a:ea typeface="굴림" pitchFamily="50" charset="-127"/>
              </a:rPr>
              <a:t>12:7).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620000" cy="685800"/>
          </a:xfrm>
        </p:spPr>
        <p:txBody>
          <a:bodyPr/>
          <a:lstStyle/>
          <a:p>
            <a:pPr eaLnBrk="1" hangingPunct="1"/>
            <a:r>
              <a:rPr lang="en-US" altLang="ko-KR" smtClean="0">
                <a:ea typeface="굴림" pitchFamily="50" charset="-127"/>
              </a:rPr>
              <a:t>3 </a:t>
            </a:r>
            <a:r>
              <a:rPr lang="ko-KR" altLang="en-US" smtClean="0">
                <a:ea typeface="굴림" pitchFamily="50" charset="-127"/>
              </a:rPr>
              <a:t>가지 죽음</a:t>
            </a:r>
          </a:p>
        </p:txBody>
      </p:sp>
      <p:graphicFrame>
        <p:nvGraphicFramePr>
          <p:cNvPr id="11291" name="Group 27"/>
          <p:cNvGraphicFramePr>
            <a:graphicFrameLocks noGrp="1"/>
          </p:cNvGraphicFramePr>
          <p:nvPr>
            <p:ph type="tbl" idx="1"/>
          </p:nvPr>
        </p:nvGraphicFramePr>
        <p:xfrm>
          <a:off x="685800" y="1981200"/>
          <a:ext cx="7772400" cy="3947146"/>
        </p:xfrm>
        <a:graphic>
          <a:graphicData uri="http://schemas.openxmlformats.org/drawingml/2006/table">
            <a:tbl>
              <a:tblPr/>
              <a:tblGrid>
                <a:gridCol w="3200400"/>
                <a:gridCol w="45720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3 </a:t>
                      </a:r>
                      <a:r>
                        <a:rPr kumimoji="0" lang="ko-KR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가지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설명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육체적 죽음 </a:t>
                      </a: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(Physical death)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영혼과 육체의 분리 </a:t>
                      </a: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전 </a:t>
                      </a: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12:7; </a:t>
                      </a:r>
                      <a:r>
                        <a:rPr kumimoji="0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약 </a:t>
                      </a: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2:26)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영적 죽음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(Spiritual death)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하나님으로부터 인간의 분리</a:t>
                      </a: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, </a:t>
                      </a:r>
                      <a:r>
                        <a:rPr kumimoji="0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영적인 무능력</a:t>
                      </a: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, </a:t>
                      </a:r>
                      <a:r>
                        <a:rPr kumimoji="0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영적 감각의 상실 </a:t>
                      </a: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엡 </a:t>
                      </a: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2:1-2)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영원한 죽음 </a:t>
                      </a: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(Eternal death)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하나님으로부터의 분리의 결국 </a:t>
                      </a: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계 </a:t>
                      </a: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20:6; 21:8).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696200" cy="609600"/>
          </a:xfrm>
        </p:spPr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범죄하지 않았어도 죽었을가</a:t>
            </a:r>
            <a:r>
              <a:rPr lang="en-US" altLang="ko-KR" smtClean="0">
                <a:ea typeface="굴림" pitchFamily="50" charset="-127"/>
              </a:rPr>
              <a:t>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848600" cy="4038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2800" dirty="0" smtClean="0">
                <a:ea typeface="굴림" pitchFamily="50" charset="-127"/>
              </a:rPr>
              <a:t>1. </a:t>
            </a:r>
            <a:r>
              <a:rPr lang="ko-KR" altLang="en-US" sz="2800" dirty="0" smtClean="0">
                <a:ea typeface="굴림" pitchFamily="50" charset="-127"/>
              </a:rPr>
              <a:t>복음주의적 입장</a:t>
            </a:r>
            <a:r>
              <a:rPr lang="en-US" altLang="ko-KR" sz="2800" dirty="0" smtClean="0">
                <a:ea typeface="굴림" pitchFamily="50" charset="-127"/>
              </a:rPr>
              <a:t>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dirty="0" smtClean="0">
                <a:ea typeface="굴림" pitchFamily="50" charset="-127"/>
              </a:rPr>
              <a:t>    </a:t>
            </a:r>
            <a:r>
              <a:rPr lang="ko-KR" altLang="en-US" sz="2800" dirty="0" smtClean="0">
                <a:ea typeface="굴림" pitchFamily="50" charset="-127"/>
              </a:rPr>
              <a:t>육체적 죽음이 인간의 본래조건은 아니였다 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z="2800" dirty="0" smtClean="0">
                <a:ea typeface="굴림" pitchFamily="50" charset="-127"/>
              </a:rPr>
              <a:t>    </a:t>
            </a:r>
            <a:r>
              <a:rPr lang="en-US" altLang="ko-KR" sz="2800" dirty="0" smtClean="0">
                <a:ea typeface="굴림" pitchFamily="50" charset="-127"/>
              </a:rPr>
              <a:t>(</a:t>
            </a:r>
            <a:r>
              <a:rPr lang="ko-KR" altLang="en-US" sz="2800" dirty="0" smtClean="0">
                <a:ea typeface="굴림" pitchFamily="50" charset="-127"/>
              </a:rPr>
              <a:t>창 </a:t>
            </a:r>
            <a:r>
              <a:rPr lang="en-US" altLang="ko-KR" sz="2800" dirty="0" smtClean="0">
                <a:ea typeface="굴림" pitchFamily="50" charset="-127"/>
              </a:rPr>
              <a:t>2:17; 3:22-23).</a:t>
            </a:r>
          </a:p>
          <a:p>
            <a:pPr eaLnBrk="1" hangingPunct="1">
              <a:buFont typeface="Wingdings" pitchFamily="2" charset="2"/>
              <a:buNone/>
            </a:pPr>
            <a:endParaRPr lang="en-US" altLang="ko-KR" sz="2800" dirty="0" smtClean="0">
              <a:ea typeface="굴림" pitchFamily="50" charset="-127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dirty="0" smtClean="0">
                <a:ea typeface="굴림" pitchFamily="50" charset="-127"/>
              </a:rPr>
              <a:t>2. </a:t>
            </a:r>
            <a:r>
              <a:rPr lang="ko-KR" altLang="en-US" sz="2800" dirty="0" smtClean="0">
                <a:ea typeface="굴림" pitchFamily="50" charset="-127"/>
              </a:rPr>
              <a:t>죽음 </a:t>
            </a:r>
            <a:r>
              <a:rPr lang="en-US" altLang="ko-KR" sz="2800" dirty="0" smtClean="0">
                <a:ea typeface="굴림" pitchFamily="50" charset="-127"/>
              </a:rPr>
              <a:t>= </a:t>
            </a:r>
            <a:r>
              <a:rPr lang="ko-KR" altLang="en-US" sz="2800" dirty="0" smtClean="0">
                <a:ea typeface="굴림" pitchFamily="50" charset="-127"/>
              </a:rPr>
              <a:t>죄의 결과 </a:t>
            </a:r>
            <a:r>
              <a:rPr lang="en-US" altLang="ko-KR" sz="2800" dirty="0" smtClean="0">
                <a:ea typeface="굴림" pitchFamily="50" charset="-127"/>
              </a:rPr>
              <a:t>(</a:t>
            </a:r>
            <a:r>
              <a:rPr lang="ko-KR" altLang="en-US" sz="2800" dirty="0" smtClean="0">
                <a:ea typeface="굴림" pitchFamily="50" charset="-127"/>
              </a:rPr>
              <a:t>고전 </a:t>
            </a:r>
            <a:r>
              <a:rPr lang="en-US" altLang="ko-KR" sz="2800" dirty="0" smtClean="0">
                <a:ea typeface="굴림" pitchFamily="50" charset="-127"/>
              </a:rPr>
              <a:t>15:21)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dirty="0" smtClean="0">
                <a:ea typeface="굴림" pitchFamily="50" charset="-127"/>
              </a:rPr>
              <a:t>    </a:t>
            </a:r>
            <a:r>
              <a:rPr lang="ko-KR" altLang="en-US" sz="2800" dirty="0" smtClean="0">
                <a:ea typeface="굴림" pitchFamily="50" charset="-127"/>
              </a:rPr>
              <a:t>그리스도의 부활에 의하여 극복된 악의 하나로서 하나님의 원래 의도는 아니었다</a:t>
            </a:r>
            <a:r>
              <a:rPr lang="en-US" altLang="ko-KR" sz="2800" dirty="0" smtClean="0">
                <a:ea typeface="굴림" pitchFamily="50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2800" dirty="0" smtClean="0">
                <a:ea typeface="굴림" pitchFamily="50" charset="-127"/>
              </a:rPr>
              <a:t>3. </a:t>
            </a:r>
            <a:r>
              <a:rPr lang="ko-KR" altLang="en-US" sz="2800" dirty="0" smtClean="0">
                <a:ea typeface="굴림" pitchFamily="50" charset="-127"/>
              </a:rPr>
              <a:t>원래부터 영원불멸의 존재로 창조된 것은 아니었다</a:t>
            </a:r>
            <a:r>
              <a:rPr lang="en-US" altLang="ko-KR" sz="2800" dirty="0" smtClean="0">
                <a:ea typeface="굴림" pitchFamily="50" charset="-127"/>
              </a:rPr>
              <a:t>. </a:t>
            </a:r>
            <a:r>
              <a:rPr lang="ko-KR" altLang="en-US" sz="2800" dirty="0" smtClean="0">
                <a:ea typeface="굴림" pitchFamily="50" charset="-127"/>
              </a:rPr>
              <a:t>범죄하지 않았다면 생명나무 실과를 따먹고 영생할 수 있었을 것이다</a:t>
            </a:r>
            <a:r>
              <a:rPr lang="en-US" altLang="ko-KR" sz="2800" dirty="0" smtClean="0">
                <a:ea typeface="굴림" pitchFamily="50" charset="-127"/>
              </a:rPr>
              <a:t>. </a:t>
            </a:r>
          </a:p>
          <a:p>
            <a:pPr eaLnBrk="1" hangingPunct="1">
              <a:buFont typeface="Wingdings" pitchFamily="2" charset="2"/>
              <a:buNone/>
            </a:pPr>
            <a:endParaRPr lang="en-US" altLang="ko-KR" sz="2800" dirty="0" smtClean="0">
              <a:ea typeface="굴림" pitchFamily="50" charset="-127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dirty="0" smtClean="0">
                <a:ea typeface="굴림" pitchFamily="50" charset="-127"/>
              </a:rPr>
              <a:t>4. </a:t>
            </a:r>
            <a:r>
              <a:rPr lang="ko-KR" altLang="en-US" sz="2800" dirty="0" smtClean="0">
                <a:ea typeface="굴림" pitchFamily="50" charset="-127"/>
              </a:rPr>
              <a:t>결론</a:t>
            </a:r>
            <a:r>
              <a:rPr lang="en-US" altLang="ko-KR" sz="2800" dirty="0" smtClean="0">
                <a:ea typeface="굴림" pitchFamily="50" charset="-127"/>
              </a:rPr>
              <a:t>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dirty="0" smtClean="0">
                <a:ea typeface="굴림" pitchFamily="50" charset="-127"/>
              </a:rPr>
              <a:t>    </a:t>
            </a:r>
            <a:r>
              <a:rPr lang="ko-KR" altLang="en-US" sz="2800" dirty="0" smtClean="0">
                <a:ea typeface="굴림" pitchFamily="50" charset="-127"/>
              </a:rPr>
              <a:t>죽음은 인간에게 자연스러운 것이 아니라 이질적인 악이며 적이다</a:t>
            </a:r>
            <a:r>
              <a:rPr lang="en-US" altLang="ko-KR" sz="2800" dirty="0" smtClean="0">
                <a:ea typeface="굴림" pitchFamily="50" charset="-127"/>
              </a:rPr>
              <a:t>. </a:t>
            </a:r>
            <a:r>
              <a:rPr lang="ko-KR" altLang="en-US" sz="2800" dirty="0" smtClean="0">
                <a:ea typeface="굴림" pitchFamily="50" charset="-127"/>
              </a:rPr>
              <a:t>죽음은 죄에 대한 하나님의 심판이다</a:t>
            </a:r>
            <a:r>
              <a:rPr lang="en-US" altLang="ko-KR" sz="2800" dirty="0" smtClean="0">
                <a:ea typeface="굴림" pitchFamily="50" charset="-127"/>
              </a:rPr>
              <a:t>.</a:t>
            </a:r>
            <a:endParaRPr lang="en-US" altLang="ko-KR" dirty="0" smtClean="0"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696200" cy="762000"/>
          </a:xfrm>
        </p:spPr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죽음의 의미 </a:t>
            </a:r>
            <a:r>
              <a:rPr lang="en-US" altLang="ko-KR" smtClean="0">
                <a:ea typeface="굴림" pitchFamily="50" charset="-127"/>
              </a:rPr>
              <a:t>(</a:t>
            </a:r>
            <a:r>
              <a:rPr lang="ko-KR" altLang="en-US" smtClean="0">
                <a:ea typeface="굴림" pitchFamily="50" charset="-127"/>
              </a:rPr>
              <a:t>불신자와 신자</a:t>
            </a:r>
            <a:r>
              <a:rPr lang="en-US" altLang="ko-KR" smtClean="0">
                <a:ea typeface="굴림" pitchFamily="50" charset="-127"/>
              </a:rPr>
              <a:t>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mtClean="0">
                <a:ea typeface="굴림" pitchFamily="50" charset="-127"/>
              </a:rPr>
              <a:t>불신자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ko-KR" altLang="en-US" smtClean="0">
              <a:ea typeface="굴림" pitchFamily="50" charset="-127"/>
            </a:endParaRPr>
          </a:p>
          <a:p>
            <a:pPr eaLnBrk="1" hangingPunct="1">
              <a:lnSpc>
                <a:spcPct val="90000"/>
              </a:lnSpc>
            </a:pPr>
            <a:r>
              <a:rPr lang="ko-KR" altLang="en-US" sz="2600" smtClean="0">
                <a:ea typeface="굴림" pitchFamily="50" charset="-127"/>
              </a:rPr>
              <a:t>저주요 형벌이다</a:t>
            </a:r>
            <a:r>
              <a:rPr lang="en-US" altLang="ko-KR" sz="2600" smtClean="0">
                <a:ea typeface="굴림" pitchFamily="50" charset="-127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ko-KR" sz="2600" smtClean="0">
              <a:ea typeface="굴림" pitchFamily="50" charset="-127"/>
            </a:endParaRPr>
          </a:p>
          <a:p>
            <a:pPr eaLnBrk="1" hangingPunct="1">
              <a:lnSpc>
                <a:spcPct val="90000"/>
              </a:lnSpc>
            </a:pPr>
            <a:r>
              <a:rPr lang="ko-KR" altLang="en-US" sz="2600" smtClean="0">
                <a:ea typeface="굴림" pitchFamily="50" charset="-127"/>
              </a:rPr>
              <a:t>죽는다고 해서 존재 자체가 사라지는 것이 아니며</a:t>
            </a:r>
            <a:r>
              <a:rPr lang="en-US" altLang="ko-KR" sz="2600" smtClean="0">
                <a:ea typeface="굴림" pitchFamily="50" charset="-127"/>
              </a:rPr>
              <a:t>, </a:t>
            </a:r>
            <a:r>
              <a:rPr lang="ko-KR" altLang="en-US" sz="2600" smtClean="0">
                <a:ea typeface="굴림" pitchFamily="50" charset="-127"/>
              </a:rPr>
              <a:t>영생을 얻고 하나님과 함께 살 기회가 영원히 사라지기 때문이다</a:t>
            </a:r>
            <a:r>
              <a:rPr lang="en-US" altLang="ko-KR" sz="2600" smtClean="0">
                <a:ea typeface="굴림" pitchFamily="50" charset="-127"/>
              </a:rPr>
              <a:t>.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ko-KR" altLang="en-US" smtClean="0">
                <a:ea typeface="굴림" pitchFamily="50" charset="-127"/>
              </a:rPr>
              <a:t>신자</a:t>
            </a:r>
          </a:p>
          <a:p>
            <a:pPr algn="ctr" eaLnBrk="1" hangingPunct="1">
              <a:buFont typeface="Wingdings" pitchFamily="2" charset="2"/>
              <a:buNone/>
            </a:pPr>
            <a:endParaRPr lang="ko-KR" altLang="en-US" smtClean="0">
              <a:ea typeface="굴림" pitchFamily="50" charset="-127"/>
            </a:endParaRPr>
          </a:p>
          <a:p>
            <a:pPr eaLnBrk="1" hangingPunct="1"/>
            <a:r>
              <a:rPr lang="ko-KR" altLang="en-US" sz="2600" smtClean="0">
                <a:ea typeface="굴림" pitchFamily="50" charset="-127"/>
              </a:rPr>
              <a:t>정복된 적 </a:t>
            </a:r>
            <a:r>
              <a:rPr lang="en-US" altLang="ko-KR" sz="2600" smtClean="0">
                <a:ea typeface="굴림" pitchFamily="50" charset="-127"/>
              </a:rPr>
              <a:t>(</a:t>
            </a:r>
            <a:r>
              <a:rPr lang="ko-KR" altLang="en-US" sz="2600" smtClean="0">
                <a:ea typeface="굴림" pitchFamily="50" charset="-127"/>
              </a:rPr>
              <a:t>고전 </a:t>
            </a:r>
            <a:r>
              <a:rPr lang="en-US" altLang="ko-KR" sz="2600" smtClean="0">
                <a:ea typeface="굴림" pitchFamily="50" charset="-127"/>
              </a:rPr>
              <a:t>15:55-57) </a:t>
            </a:r>
            <a:r>
              <a:rPr lang="ko-KR" altLang="en-US" sz="2600" smtClean="0">
                <a:ea typeface="굴림" pitchFamily="50" charset="-127"/>
              </a:rPr>
              <a:t>이며 오히려 바람직한 것이다 </a:t>
            </a:r>
            <a:r>
              <a:rPr lang="en-US" altLang="ko-KR" sz="2600" smtClean="0">
                <a:ea typeface="굴림" pitchFamily="50" charset="-127"/>
              </a:rPr>
              <a:t>(</a:t>
            </a:r>
            <a:r>
              <a:rPr lang="ko-KR" altLang="en-US" sz="2600" smtClean="0">
                <a:ea typeface="굴림" pitchFamily="50" charset="-127"/>
              </a:rPr>
              <a:t>빌 </a:t>
            </a:r>
            <a:r>
              <a:rPr lang="en-US" altLang="ko-KR" sz="2600" smtClean="0">
                <a:ea typeface="굴림" pitchFamily="50" charset="-127"/>
              </a:rPr>
              <a:t>1:21-23; </a:t>
            </a:r>
            <a:r>
              <a:rPr lang="ko-KR" altLang="en-US" sz="2600" smtClean="0">
                <a:ea typeface="굴림" pitchFamily="50" charset="-127"/>
              </a:rPr>
              <a:t>행 </a:t>
            </a:r>
            <a:r>
              <a:rPr lang="en-US" altLang="ko-KR" sz="2600" smtClean="0">
                <a:ea typeface="굴림" pitchFamily="50" charset="-127"/>
              </a:rPr>
              <a:t>7:55-56).</a:t>
            </a:r>
          </a:p>
          <a:p>
            <a:pPr eaLnBrk="1" hangingPunct="1"/>
            <a:r>
              <a:rPr lang="ko-KR" altLang="en-US" sz="2600" smtClean="0">
                <a:ea typeface="굴림" pitchFamily="50" charset="-127"/>
              </a:rPr>
              <a:t>육체적 죽음은 주님의 고난과 영광에 동참하게 한다</a:t>
            </a:r>
            <a:r>
              <a:rPr lang="en-US" altLang="ko-KR" sz="2600" smtClean="0">
                <a:ea typeface="굴림" pitchFamily="50" charset="-127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en-US" altLang="ko-KR" sz="2600" smtClean="0"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>
                <a:ea typeface="굴림" pitchFamily="50" charset="-127"/>
              </a:rPr>
              <a:t>Intermediate State </a:t>
            </a:r>
            <a:r>
              <a:rPr lang="ko-KR" altLang="en-US" sz="3600" smtClean="0">
                <a:ea typeface="굴림" pitchFamily="50" charset="-127"/>
              </a:rPr>
              <a:t>중간상태</a:t>
            </a:r>
            <a:r>
              <a:rPr lang="en-US" altLang="ko-KR" sz="3600" smtClean="0">
                <a:ea typeface="굴림" pitchFamily="50" charset="-127"/>
              </a:rPr>
              <a:t>(378-82)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ko-KR" altLang="en-US" smtClean="0">
                <a:ea typeface="굴림" pitchFamily="50" charset="-127"/>
              </a:rPr>
              <a:t>중간상태 연구에 대한 문젯점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mtClean="0">
                <a:ea typeface="굴림" pitchFamily="50" charset="-127"/>
              </a:rPr>
              <a:t>중간상태의 현재 </a:t>
            </a:r>
            <a:r>
              <a:rPr lang="en-US" altLang="ko-KR" smtClean="0">
                <a:ea typeface="굴림" pitchFamily="50" charset="-127"/>
              </a:rPr>
              <a:t>3</a:t>
            </a:r>
            <a:r>
              <a:rPr lang="ko-KR" altLang="en-US" smtClean="0">
                <a:ea typeface="굴림" pitchFamily="50" charset="-127"/>
              </a:rPr>
              <a:t>가지 견해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mtClean="0">
                <a:ea typeface="굴림" pitchFamily="50" charset="-127"/>
              </a:rPr>
              <a:t>영혼휴면설의 문젯점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mtClean="0">
                <a:ea typeface="굴림" pitchFamily="50" charset="-127"/>
              </a:rPr>
              <a:t>카톨릭의 림부스 이론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mtClean="0">
                <a:ea typeface="굴림" pitchFamily="50" charset="-127"/>
              </a:rPr>
              <a:t>카톨릭 이론의 장점과 단점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mtClean="0">
                <a:ea typeface="굴림" pitchFamily="50" charset="-127"/>
              </a:rPr>
              <a:t>즉시 부활설의 문젯점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mtClean="0">
                <a:ea typeface="굴림" pitchFamily="50" charset="-127"/>
              </a:rPr>
              <a:t>에릭슨의 주장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mtClean="0">
                <a:ea typeface="굴림" pitchFamily="50" charset="-127"/>
              </a:rPr>
              <a:t>에릭슨의 주장의 근거</a:t>
            </a:r>
          </a:p>
          <a:p>
            <a:pPr eaLnBrk="1" hangingPunct="1">
              <a:lnSpc>
                <a:spcPct val="90000"/>
              </a:lnSpc>
            </a:pPr>
            <a:endParaRPr lang="ko-KR" altLang="en-US" smtClean="0">
              <a:ea typeface="굴림" pitchFamily="50" charset="-127"/>
            </a:endParaRPr>
          </a:p>
          <a:p>
            <a:pPr eaLnBrk="1" hangingPunct="1">
              <a:lnSpc>
                <a:spcPct val="90000"/>
              </a:lnSpc>
            </a:pPr>
            <a:endParaRPr lang="en-US" altLang="ko-KR" smtClean="0"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중간상태 연구에 대한 문젯점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smtClean="0">
                <a:ea typeface="굴림" pitchFamily="50" charset="-127"/>
              </a:rPr>
              <a:t>1. </a:t>
            </a:r>
            <a:r>
              <a:rPr lang="ko-KR" altLang="en-US" sz="2400" smtClean="0">
                <a:ea typeface="굴림" pitchFamily="50" charset="-127"/>
              </a:rPr>
              <a:t>성경의 언급이 드물다</a:t>
            </a:r>
            <a:r>
              <a:rPr lang="en-US" altLang="ko-KR" sz="2400" smtClean="0">
                <a:ea typeface="굴림" pitchFamily="50" charset="-127"/>
              </a:rPr>
              <a:t>. </a:t>
            </a:r>
            <a:r>
              <a:rPr lang="ko-KR" altLang="en-US" sz="2400" smtClean="0">
                <a:ea typeface="굴림" pitchFamily="50" charset="-127"/>
              </a:rPr>
              <a:t>재림의 임박성 </a:t>
            </a:r>
            <a:r>
              <a:rPr lang="ko-KR" altLang="en-US" sz="2400" smtClean="0">
                <a:ea typeface="굴림" pitchFamily="50" charset="-127"/>
                <a:sym typeface="Wingdings" pitchFamily="2" charset="2"/>
              </a:rPr>
              <a:t> 잠정적 중간상태에 대한 상대적 경시 태도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ko-KR" altLang="en-US" sz="2400" smtClean="0">
              <a:ea typeface="굴림" pitchFamily="50" charset="-127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smtClean="0">
                <a:ea typeface="굴림" pitchFamily="50" charset="-127"/>
                <a:sym typeface="Wingdings" pitchFamily="2" charset="2"/>
              </a:rPr>
              <a:t>2. </a:t>
            </a:r>
            <a:r>
              <a:rPr lang="ko-KR" altLang="en-US" sz="2400" smtClean="0">
                <a:ea typeface="굴림" pitchFamily="50" charset="-127"/>
                <a:sym typeface="Wingdings" pitchFamily="2" charset="2"/>
              </a:rPr>
              <a:t>신학적 논쟁의 치열한 부분</a:t>
            </a:r>
            <a:r>
              <a:rPr lang="en-US" altLang="ko-KR" sz="2400" smtClean="0">
                <a:ea typeface="굴림" pitchFamily="50" charset="-127"/>
                <a:sym typeface="Wingdings" pitchFamily="2" charset="2"/>
              </a:rPr>
              <a:t>: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smtClean="0">
                <a:ea typeface="굴림" pitchFamily="50" charset="-127"/>
                <a:sym typeface="Wingdings" pitchFamily="2" charset="2"/>
              </a:rPr>
              <a:t>(1) 20</a:t>
            </a:r>
            <a:r>
              <a:rPr lang="ko-KR" altLang="en-US" sz="2400" smtClean="0">
                <a:ea typeface="굴림" pitchFamily="50" charset="-127"/>
                <a:sym typeface="Wingdings" pitchFamily="2" charset="2"/>
              </a:rPr>
              <a:t>세기 이전 정통신학</a:t>
            </a:r>
            <a:r>
              <a:rPr lang="en-US" altLang="ko-KR" sz="2400" smtClean="0">
                <a:ea typeface="굴림" pitchFamily="50" charset="-127"/>
                <a:sym typeface="Wingdings" pitchFamily="2" charset="2"/>
              </a:rPr>
              <a:t>: </a:t>
            </a:r>
            <a:r>
              <a:rPr lang="ko-KR" altLang="en-US" sz="2400" smtClean="0">
                <a:ea typeface="굴림" pitchFamily="50" charset="-127"/>
                <a:sym typeface="Wingdings" pitchFamily="2" charset="2"/>
              </a:rPr>
              <a:t>영혼불멸설</a:t>
            </a:r>
            <a:r>
              <a:rPr lang="en-US" altLang="ko-KR" sz="2400" smtClean="0">
                <a:ea typeface="굴림" pitchFamily="50" charset="-127"/>
                <a:sym typeface="Wingdings" pitchFamily="2" charset="2"/>
              </a:rPr>
              <a:t>. </a:t>
            </a:r>
            <a:r>
              <a:rPr lang="ko-KR" altLang="en-US" sz="2400" smtClean="0">
                <a:ea typeface="굴림" pitchFamily="50" charset="-127"/>
                <a:sym typeface="Wingdings" pitchFamily="2" charset="2"/>
              </a:rPr>
              <a:t>죽음  영혼과 육체의 분리</a:t>
            </a:r>
            <a:r>
              <a:rPr lang="en-US" altLang="ko-KR" sz="2400" smtClean="0">
                <a:ea typeface="굴림" pitchFamily="50" charset="-127"/>
                <a:sym typeface="Wingdings" pitchFamily="2" charset="2"/>
              </a:rPr>
              <a:t>; </a:t>
            </a:r>
            <a:r>
              <a:rPr lang="ko-KR" altLang="en-US" sz="2400" smtClean="0">
                <a:ea typeface="굴림" pitchFamily="50" charset="-127"/>
                <a:sym typeface="Wingdings" pitchFamily="2" charset="2"/>
              </a:rPr>
              <a:t>재림 영혼과 부활체의 결합</a:t>
            </a:r>
            <a:r>
              <a:rPr lang="en-US" altLang="ko-KR" sz="2400" smtClean="0">
                <a:ea typeface="굴림" pitchFamily="50" charset="-127"/>
                <a:sym typeface="Wingdings" pitchFamily="2" charset="2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400" smtClean="0">
              <a:ea typeface="굴림" pitchFamily="50" charset="-127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smtClean="0">
                <a:ea typeface="굴림" pitchFamily="50" charset="-127"/>
                <a:sym typeface="Wingdings" pitchFamily="2" charset="2"/>
              </a:rPr>
              <a:t>(2) </a:t>
            </a:r>
            <a:r>
              <a:rPr lang="ko-KR" altLang="en-US" sz="2400" smtClean="0">
                <a:ea typeface="굴림" pitchFamily="50" charset="-127"/>
                <a:sym typeface="Wingdings" pitchFamily="2" charset="2"/>
              </a:rPr>
              <a:t>자유주의</a:t>
            </a:r>
            <a:r>
              <a:rPr lang="en-US" altLang="ko-KR" sz="2400" smtClean="0">
                <a:ea typeface="굴림" pitchFamily="50" charset="-127"/>
                <a:sym typeface="Wingdings" pitchFamily="2" charset="2"/>
              </a:rPr>
              <a:t>: </a:t>
            </a:r>
            <a:r>
              <a:rPr lang="ko-KR" altLang="en-US" sz="2400" smtClean="0">
                <a:ea typeface="굴림" pitchFamily="50" charset="-127"/>
                <a:sym typeface="Wingdings" pitchFamily="2" charset="2"/>
              </a:rPr>
              <a:t>육체의 부활 부인</a:t>
            </a:r>
            <a:r>
              <a:rPr lang="en-US" altLang="ko-KR" sz="2400" smtClean="0">
                <a:ea typeface="굴림" pitchFamily="50" charset="-127"/>
                <a:sym typeface="Wingdings" pitchFamily="2" charset="2"/>
              </a:rPr>
              <a:t>. </a:t>
            </a:r>
            <a:r>
              <a:rPr lang="ko-KR" altLang="en-US" sz="2400" smtClean="0">
                <a:ea typeface="굴림" pitchFamily="50" charset="-127"/>
                <a:sym typeface="Wingdings" pitchFamily="2" charset="2"/>
              </a:rPr>
              <a:t>영혼만이 불멸</a:t>
            </a:r>
            <a:r>
              <a:rPr lang="en-US" altLang="ko-KR" sz="2400" smtClean="0">
                <a:ea typeface="굴림" pitchFamily="50" charset="-127"/>
                <a:sym typeface="Wingdings" pitchFamily="2" charset="2"/>
              </a:rPr>
              <a:t>. </a:t>
            </a:r>
            <a:r>
              <a:rPr lang="ko-KR" altLang="en-US" sz="2400" smtClean="0">
                <a:ea typeface="굴림" pitchFamily="50" charset="-127"/>
                <a:sym typeface="Wingdings" pitchFamily="2" charset="2"/>
              </a:rPr>
              <a:t>재림도 육체의 부활도 신화적인 요소일 뿐이다</a:t>
            </a:r>
            <a:r>
              <a:rPr lang="en-US" altLang="ko-KR" sz="2400" smtClean="0">
                <a:ea typeface="굴림" pitchFamily="50" charset="-127"/>
                <a:sym typeface="Wingdings" pitchFamily="2" charset="2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400" smtClean="0">
              <a:ea typeface="굴림" pitchFamily="50" charset="-127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smtClean="0">
                <a:ea typeface="굴림" pitchFamily="50" charset="-127"/>
              </a:rPr>
              <a:t>(3) </a:t>
            </a:r>
            <a:r>
              <a:rPr lang="ko-KR" altLang="en-US" sz="2400" smtClean="0">
                <a:ea typeface="굴림" pitchFamily="50" charset="-127"/>
              </a:rPr>
              <a:t>신정통주의</a:t>
            </a:r>
            <a:r>
              <a:rPr lang="en-US" altLang="ko-KR" sz="2400" smtClean="0">
                <a:ea typeface="굴림" pitchFamily="50" charset="-127"/>
              </a:rPr>
              <a:t>: </a:t>
            </a:r>
            <a:r>
              <a:rPr lang="ko-KR" altLang="en-US" sz="2400" smtClean="0">
                <a:ea typeface="굴림" pitchFamily="50" charset="-127"/>
              </a:rPr>
              <a:t>이원론적 사고 부정</a:t>
            </a:r>
            <a:r>
              <a:rPr lang="en-US" altLang="ko-KR" sz="2400" smtClean="0">
                <a:ea typeface="굴림" pitchFamily="50" charset="-127"/>
              </a:rPr>
              <a:t>. </a:t>
            </a:r>
            <a:r>
              <a:rPr lang="ko-KR" altLang="en-US" sz="2400" smtClean="0">
                <a:ea typeface="굴림" pitchFamily="50" charset="-127"/>
              </a:rPr>
              <a:t>죽음 이후에도 부활한 어떤 육체적인 단일체로 인간이 계속 존재한다</a:t>
            </a:r>
            <a:r>
              <a:rPr lang="en-US" altLang="ko-KR" sz="2400" smtClean="0">
                <a:ea typeface="굴림" pitchFamily="50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696200" cy="609600"/>
          </a:xfrm>
        </p:spPr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중간상태의 현재 </a:t>
            </a:r>
            <a:r>
              <a:rPr lang="en-US" altLang="ko-KR" smtClean="0">
                <a:ea typeface="굴림" pitchFamily="50" charset="-127"/>
              </a:rPr>
              <a:t>3 </a:t>
            </a:r>
            <a:r>
              <a:rPr lang="ko-KR" altLang="en-US" smtClean="0">
                <a:ea typeface="굴림" pitchFamily="50" charset="-127"/>
              </a:rPr>
              <a:t>가지 견해</a:t>
            </a:r>
          </a:p>
        </p:txBody>
      </p:sp>
      <p:graphicFrame>
        <p:nvGraphicFramePr>
          <p:cNvPr id="15424" name="Group 64"/>
          <p:cNvGraphicFramePr>
            <a:graphicFrameLocks noGrp="1"/>
          </p:cNvGraphicFramePr>
          <p:nvPr>
            <p:ph type="tbl" idx="1"/>
          </p:nvPr>
        </p:nvGraphicFramePr>
        <p:xfrm>
          <a:off x="762000" y="1471613"/>
          <a:ext cx="7772400" cy="5288586"/>
        </p:xfrm>
        <a:graphic>
          <a:graphicData uri="http://schemas.openxmlformats.org/drawingml/2006/table">
            <a:tbl>
              <a:tblPr/>
              <a:tblGrid>
                <a:gridCol w="1371600"/>
                <a:gridCol w="4800600"/>
                <a:gridCol w="1600200"/>
              </a:tblGrid>
              <a:tr h="427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견해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설명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주창자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영혼 휴면설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Soul Sleep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altLang="ko-K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영혼이 의식없이 잠들게 된다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행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7:60;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행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13:36;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고전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15:6;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요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11:11).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16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세기 재침례주의자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,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소시니안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,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안식교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8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연옥설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Purgatory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하나님의 은혜 안에서 이생은 떠났으나 아직 가벼운 죄를 여전히 가지고 있고 그 벌을 현세에서 충분히 받지 않은 사람들에 대한 잠정적인 형벌의 상태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마카비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서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12:43-45; cf.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마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12:32)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altLang="ko-K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로만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카톨릭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즉시 부활설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신자는 죽은 후 즉시 약속된 부활체를 받는다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고후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5:3).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W.D. Davies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영혼휴면설의 문젯점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1. </a:t>
            </a:r>
            <a:r>
              <a:rPr lang="ko-KR" altLang="en-US" sz="2800" smtClean="0">
                <a:ea typeface="굴림" pitchFamily="50" charset="-127"/>
              </a:rPr>
              <a:t>육체가 그대로 영혼과 함께 휴면하고 있다면 썩어 없어진 후에 무엇이 부활체가 되느냐?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800" smtClean="0">
              <a:ea typeface="굴림" pitchFamily="50" charset="-127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2. </a:t>
            </a:r>
            <a:r>
              <a:rPr lang="ko-KR" altLang="en-US" sz="2800" smtClean="0">
                <a:ea typeface="굴림" pitchFamily="50" charset="-127"/>
              </a:rPr>
              <a:t>죽음과 부활 사이에 인격적인 존재가 있음을 보여 주는 성경구절에 위배된다</a:t>
            </a:r>
            <a:r>
              <a:rPr lang="en-US" altLang="ko-KR" sz="2800" smtClean="0">
                <a:ea typeface="굴림" pitchFamily="50" charset="-127"/>
              </a:rPr>
              <a:t>. </a:t>
            </a:r>
            <a:r>
              <a:rPr lang="ko-KR" altLang="en-US" sz="2800" smtClean="0">
                <a:ea typeface="굴림" pitchFamily="50" charset="-127"/>
              </a:rPr>
              <a:t>부자와 나자로의 비유 </a:t>
            </a:r>
            <a:r>
              <a:rPr lang="en-US" altLang="ko-KR" sz="2800" smtClean="0">
                <a:ea typeface="굴림" pitchFamily="50" charset="-127"/>
              </a:rPr>
              <a:t>(</a:t>
            </a:r>
            <a:r>
              <a:rPr lang="ko-KR" altLang="en-US" sz="2800" smtClean="0">
                <a:ea typeface="굴림" pitchFamily="50" charset="-127"/>
              </a:rPr>
              <a:t>눅 </a:t>
            </a:r>
            <a:r>
              <a:rPr lang="en-US" altLang="ko-KR" sz="2800" smtClean="0">
                <a:ea typeface="굴림" pitchFamily="50" charset="-127"/>
              </a:rPr>
              <a:t>16:19-31); </a:t>
            </a:r>
            <a:r>
              <a:rPr lang="ko-KR" altLang="en-US" sz="2800" smtClean="0">
                <a:ea typeface="굴림" pitchFamily="50" charset="-127"/>
              </a:rPr>
              <a:t>십자가 상에서 강도에 게 하신 말 </a:t>
            </a:r>
            <a:r>
              <a:rPr lang="en-US" altLang="ko-KR" sz="2800" smtClean="0">
                <a:ea typeface="굴림" pitchFamily="50" charset="-127"/>
              </a:rPr>
              <a:t>(</a:t>
            </a:r>
            <a:r>
              <a:rPr lang="ko-KR" altLang="en-US" sz="2800" smtClean="0">
                <a:ea typeface="굴림" pitchFamily="50" charset="-127"/>
              </a:rPr>
              <a:t>눅 </a:t>
            </a:r>
            <a:r>
              <a:rPr lang="en-US" altLang="ko-KR" sz="2800" smtClean="0">
                <a:ea typeface="굴림" pitchFamily="50" charset="-127"/>
              </a:rPr>
              <a:t>23:43)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800" smtClean="0">
              <a:ea typeface="굴림" pitchFamily="50" charset="-127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3. </a:t>
            </a:r>
            <a:r>
              <a:rPr lang="ko-KR" altLang="en-US" sz="2800" smtClean="0">
                <a:ea typeface="굴림" pitchFamily="50" charset="-127"/>
              </a:rPr>
              <a:t>성경에서 잠이라고 표현했을 때 이는 죽음을 완곡하게 표현한 것으로 보는 것이 타당하다</a:t>
            </a:r>
            <a:r>
              <a:rPr lang="en-US" altLang="ko-KR" sz="2800" smtClean="0">
                <a:ea typeface="굴림" pitchFamily="50" charset="-127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4. </a:t>
            </a:r>
            <a:r>
              <a:rPr lang="ko-KR" altLang="en-US" sz="2800" smtClean="0">
                <a:ea typeface="굴림" pitchFamily="50" charset="-127"/>
              </a:rPr>
              <a:t>결론</a:t>
            </a:r>
            <a:r>
              <a:rPr lang="en-US" altLang="ko-KR" sz="2800" smtClean="0">
                <a:ea typeface="굴림" pitchFamily="50" charset="-127"/>
              </a:rPr>
              <a:t>: </a:t>
            </a:r>
            <a:r>
              <a:rPr lang="ko-KR" altLang="en-US" sz="2800" smtClean="0">
                <a:ea typeface="굴림" pitchFamily="50" charset="-127"/>
              </a:rPr>
              <a:t>부적절한 주장이다</a:t>
            </a:r>
            <a:r>
              <a:rPr lang="en-US" altLang="ko-KR" sz="2800" smtClean="0">
                <a:ea typeface="굴림" pitchFamily="50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순서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19400"/>
            <a:ext cx="7772400" cy="3276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mtClean="0">
                <a:ea typeface="굴림" pitchFamily="50" charset="-127"/>
              </a:rPr>
              <a:t>1. </a:t>
            </a:r>
            <a:r>
              <a:rPr lang="ko-KR" altLang="en-US" smtClean="0">
                <a:ea typeface="굴림" pitchFamily="50" charset="-127"/>
              </a:rPr>
              <a:t>서론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mtClean="0">
                <a:ea typeface="굴림" pitchFamily="50" charset="-127"/>
              </a:rPr>
              <a:t>2. </a:t>
            </a:r>
            <a:r>
              <a:rPr lang="ko-KR" altLang="en-US" smtClean="0">
                <a:ea typeface="굴림" pitchFamily="50" charset="-127"/>
              </a:rPr>
              <a:t>개인적 종말론</a:t>
            </a:r>
            <a:r>
              <a:rPr lang="en-US" altLang="ko-KR" smtClean="0">
                <a:ea typeface="굴림" pitchFamily="50" charset="-127"/>
              </a:rPr>
              <a:t>: </a:t>
            </a:r>
            <a:r>
              <a:rPr lang="ko-KR" altLang="en-US" smtClean="0">
                <a:ea typeface="굴림" pitchFamily="50" charset="-127"/>
              </a:rPr>
              <a:t>죽음과 중간상태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mtClean="0">
                <a:ea typeface="굴림" pitchFamily="50" charset="-127"/>
              </a:rPr>
              <a:t>3. </a:t>
            </a:r>
            <a:r>
              <a:rPr lang="ko-KR" altLang="en-US" smtClean="0">
                <a:ea typeface="굴림" pitchFamily="50" charset="-127"/>
              </a:rPr>
              <a:t>우주적 종말론</a:t>
            </a:r>
            <a:r>
              <a:rPr lang="en-US" altLang="ko-KR" smtClean="0">
                <a:ea typeface="굴림" pitchFamily="50" charset="-127"/>
              </a:rPr>
              <a:t>: </a:t>
            </a:r>
            <a:r>
              <a:rPr lang="ko-KR" altLang="en-US" smtClean="0">
                <a:ea typeface="굴림" pitchFamily="50" charset="-127"/>
              </a:rPr>
              <a:t>재림과 그 결과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mtClean="0">
                <a:ea typeface="굴림" pitchFamily="50" charset="-127"/>
              </a:rPr>
              <a:t>4. </a:t>
            </a:r>
            <a:r>
              <a:rPr lang="ko-KR" altLang="en-US" smtClean="0">
                <a:ea typeface="굴림" pitchFamily="50" charset="-127"/>
              </a:rPr>
              <a:t>천년왕국과 대환난의 해석</a:t>
            </a:r>
          </a:p>
          <a:p>
            <a:pPr eaLnBrk="1" hangingPunct="1">
              <a:buFont typeface="Wingdings" pitchFamily="2" charset="2"/>
              <a:buNone/>
            </a:pPr>
            <a:endParaRPr lang="en-US" altLang="ko-KR" smtClean="0"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848600" cy="1066800"/>
          </a:xfrm>
        </p:spPr>
        <p:txBody>
          <a:bodyPr/>
          <a:lstStyle/>
          <a:p>
            <a:pPr eaLnBrk="1" hangingPunct="1"/>
            <a:r>
              <a:rPr lang="ko-KR" altLang="en-US" dirty="0" smtClean="0">
                <a:ea typeface="굴림" pitchFamily="50" charset="-127"/>
              </a:rPr>
              <a:t>카톨릭의 림부스 이론 </a:t>
            </a:r>
            <a:r>
              <a:rPr lang="en-US" altLang="ko-KR" dirty="0" smtClean="0">
                <a:ea typeface="굴림" pitchFamily="50" charset="-127"/>
              </a:rPr>
              <a:t>(Peter Abelard)</a:t>
            </a:r>
            <a:endParaRPr lang="ko-KR" altLang="en-US" dirty="0" smtClean="0">
              <a:ea typeface="굴림" pitchFamily="50" charset="-127"/>
            </a:endParaRPr>
          </a:p>
        </p:txBody>
      </p:sp>
      <p:graphicFrame>
        <p:nvGraphicFramePr>
          <p:cNvPr id="17453" name="Group 45"/>
          <p:cNvGraphicFramePr>
            <a:graphicFrameLocks noGrp="1"/>
          </p:cNvGraphicFramePr>
          <p:nvPr>
            <p:ph type="tbl" idx="1"/>
          </p:nvPr>
        </p:nvGraphicFramePr>
        <p:xfrm>
          <a:off x="685800" y="1676400"/>
          <a:ext cx="7772400" cy="4681538"/>
        </p:xfrm>
        <a:graphic>
          <a:graphicData uri="http://schemas.openxmlformats.org/drawingml/2006/table">
            <a:tbl>
              <a:tblPr/>
              <a:tblGrid>
                <a:gridCol w="1524000"/>
                <a:gridCol w="2362200"/>
                <a:gridCol w="38862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장소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정의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설명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선조 림보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Limbus patrum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그리스도께서 오시기 전 죽은 구약의 성도들이 체류하는 장소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대속사건 때 예수님이 구약의 성도들이 있는 스올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(Sheol)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로 가셔서 그들을 해방 시켜서 현재 비어있다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03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유아 림보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Limbus infantium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세례받지 못한 채 죽은 유아들을 위한 곳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원죄는 오직 세례로만 제거될 수 있기 때문에 그들은 천국에 들어 갈 수 없다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하나님과 함께 사는 축복만 놓침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ko-KR" altLang="en-US" dirty="0" smtClean="0">
                <a:ea typeface="굴림" pitchFamily="50" charset="-127"/>
              </a:rPr>
              <a:t>카톨릭 이론 </a:t>
            </a:r>
            <a:r>
              <a:rPr lang="en-US" altLang="ko-KR" dirty="0" smtClean="0">
                <a:ea typeface="굴림" pitchFamily="50" charset="-127"/>
              </a:rPr>
              <a:t>(</a:t>
            </a:r>
            <a:r>
              <a:rPr lang="ko-KR" altLang="en-US" dirty="0" smtClean="0">
                <a:ea typeface="굴림" pitchFamily="50" charset="-127"/>
              </a:rPr>
              <a:t>연옥설</a:t>
            </a:r>
            <a:r>
              <a:rPr lang="en-US" altLang="ko-KR" dirty="0" smtClean="0">
                <a:ea typeface="굴림" pitchFamily="50" charset="-127"/>
              </a:rPr>
              <a:t>)</a:t>
            </a:r>
            <a:r>
              <a:rPr lang="ko-KR" altLang="en-US" dirty="0" smtClean="0">
                <a:ea typeface="굴림" pitchFamily="50" charset="-127"/>
              </a:rPr>
              <a:t>의 장점과 단점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>
                <a:ea typeface="굴림" pitchFamily="50" charset="-127"/>
              </a:rPr>
              <a:t>인간적으로 보아 정당하고 논리적이다</a:t>
            </a:r>
            <a:r>
              <a:rPr lang="en-US" altLang="ko-KR" dirty="0" smtClean="0">
                <a:ea typeface="굴림" pitchFamily="50" charset="-127"/>
              </a:rPr>
              <a:t>.</a:t>
            </a:r>
          </a:p>
          <a:p>
            <a:pPr eaLnBrk="1" hangingPunct="1"/>
            <a:endParaRPr lang="en-US" altLang="ko-KR" dirty="0" smtClean="0">
              <a:ea typeface="굴림" pitchFamily="50" charset="-127"/>
            </a:endParaRPr>
          </a:p>
          <a:p>
            <a:pPr eaLnBrk="1" hangingPunct="1"/>
            <a:r>
              <a:rPr lang="ko-KR" altLang="en-US" dirty="0" smtClean="0">
                <a:ea typeface="굴림" pitchFamily="50" charset="-127"/>
              </a:rPr>
              <a:t>믿기만 하면 공짜로 천국에 갈 수 있다는  것이 합리적이 아닌 것처럼 여겨지기 때문이다</a:t>
            </a:r>
            <a:r>
              <a:rPr lang="en-US" altLang="ko-KR" dirty="0" smtClean="0">
                <a:ea typeface="굴림" pitchFamily="50" charset="-127"/>
              </a:rPr>
              <a:t>.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ko-KR" altLang="en-US" dirty="0" smtClean="0">
                <a:ea typeface="굴림" pitchFamily="50" charset="-127"/>
              </a:rPr>
              <a:t>성경적이 아니다</a:t>
            </a:r>
            <a:r>
              <a:rPr lang="en-US" altLang="ko-KR" dirty="0" smtClean="0">
                <a:ea typeface="굴림" pitchFamily="50" charset="-127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dirty="0" smtClean="0">
                <a:ea typeface="굴림" pitchFamily="50" charset="-127"/>
              </a:rPr>
              <a:t>근거가 전통과 외경의 일부 구절이다</a:t>
            </a:r>
            <a:r>
              <a:rPr lang="en-US" altLang="ko-KR" dirty="0" smtClean="0">
                <a:ea typeface="굴림" pitchFamily="50" charset="-127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ko-KR" dirty="0" smtClean="0">
              <a:ea typeface="굴림" pitchFamily="50" charset="-127"/>
            </a:endParaRPr>
          </a:p>
          <a:p>
            <a:pPr eaLnBrk="1" hangingPunct="1">
              <a:lnSpc>
                <a:spcPct val="90000"/>
              </a:lnSpc>
            </a:pPr>
            <a:r>
              <a:rPr lang="ko-KR" altLang="en-US" dirty="0" smtClean="0">
                <a:ea typeface="굴림" pitchFamily="50" charset="-127"/>
              </a:rPr>
              <a:t>행위에 의한 구원을 필연적으로 수반하며 이는 많은 성경구절 </a:t>
            </a:r>
            <a:r>
              <a:rPr lang="en-US" altLang="ko-KR" dirty="0" smtClean="0">
                <a:ea typeface="굴림" pitchFamily="50" charset="-127"/>
              </a:rPr>
              <a:t>(</a:t>
            </a:r>
            <a:r>
              <a:rPr lang="ko-KR" altLang="en-US" dirty="0" smtClean="0">
                <a:ea typeface="굴림" pitchFamily="50" charset="-127"/>
              </a:rPr>
              <a:t>갈 </a:t>
            </a:r>
            <a:r>
              <a:rPr lang="en-US" altLang="ko-KR" dirty="0" smtClean="0">
                <a:ea typeface="굴림" pitchFamily="50" charset="-127"/>
              </a:rPr>
              <a:t>3:1-14; </a:t>
            </a:r>
            <a:r>
              <a:rPr lang="ko-KR" altLang="en-US" dirty="0" smtClean="0">
                <a:ea typeface="굴림" pitchFamily="50" charset="-127"/>
              </a:rPr>
              <a:t>엡 </a:t>
            </a:r>
            <a:r>
              <a:rPr lang="en-US" altLang="ko-KR" dirty="0" smtClean="0">
                <a:ea typeface="굴림" pitchFamily="50" charset="-127"/>
              </a:rPr>
              <a:t>2:8-9)</a:t>
            </a:r>
            <a:r>
              <a:rPr lang="ko-KR" altLang="en-US" dirty="0" smtClean="0">
                <a:ea typeface="굴림" pitchFamily="50" charset="-127"/>
              </a:rPr>
              <a:t>에 모순된다</a:t>
            </a:r>
            <a:r>
              <a:rPr lang="en-US" altLang="ko-KR" dirty="0" smtClean="0">
                <a:ea typeface="굴림" pitchFamily="50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696200" cy="685800"/>
          </a:xfrm>
        </p:spPr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즉시 부활설의 문젯점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sz="2800" smtClean="0">
                <a:ea typeface="굴림" pitchFamily="50" charset="-127"/>
              </a:rPr>
              <a:t>Davies </a:t>
            </a:r>
            <a:r>
              <a:rPr lang="ko-KR" altLang="en-US" sz="2800" smtClean="0">
                <a:ea typeface="굴림" pitchFamily="50" charset="-127"/>
              </a:rPr>
              <a:t>는 인간은 항상 단일체로 존재한다는 가정 하에 모든 문제를 해결하려 하지만 바울의 인간론은 미래의 부활과 육체가 없이도 인간이 존재할 수 있다는 것이다 </a:t>
            </a:r>
            <a:r>
              <a:rPr lang="en-US" altLang="ko-KR" sz="2800" smtClean="0">
                <a:ea typeface="굴림" pitchFamily="50" charset="-127"/>
              </a:rPr>
              <a:t>(</a:t>
            </a:r>
            <a:r>
              <a:rPr lang="ko-KR" altLang="en-US" sz="2800" smtClean="0">
                <a:ea typeface="굴림" pitchFamily="50" charset="-127"/>
              </a:rPr>
              <a:t>빌 </a:t>
            </a:r>
            <a:r>
              <a:rPr lang="en-US" altLang="ko-KR" sz="2800" smtClean="0">
                <a:ea typeface="굴림" pitchFamily="50" charset="-127"/>
              </a:rPr>
              <a:t>3:20-21).</a:t>
            </a:r>
          </a:p>
          <a:p>
            <a:pPr eaLnBrk="1" hangingPunct="1">
              <a:lnSpc>
                <a:spcPct val="90000"/>
              </a:lnSpc>
            </a:pPr>
            <a:endParaRPr lang="en-US" altLang="ko-KR" sz="2800" smtClean="0">
              <a:ea typeface="굴림" pitchFamily="50" charset="-127"/>
            </a:endParaRPr>
          </a:p>
          <a:p>
            <a:pPr eaLnBrk="1" hangingPunct="1">
              <a:lnSpc>
                <a:spcPct val="90000"/>
              </a:lnSpc>
            </a:pPr>
            <a:r>
              <a:rPr lang="ko-KR" altLang="en-US" sz="2800" smtClean="0">
                <a:ea typeface="굴림" pitchFamily="50" charset="-127"/>
              </a:rPr>
              <a:t>결론</a:t>
            </a:r>
            <a:r>
              <a:rPr lang="en-US" altLang="ko-KR" sz="2800" smtClean="0">
                <a:ea typeface="굴림" pitchFamily="50" charset="-127"/>
              </a:rPr>
              <a:t>: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    </a:t>
            </a:r>
            <a:r>
              <a:rPr lang="ko-KR" altLang="en-US" sz="2800" smtClean="0">
                <a:ea typeface="굴림" pitchFamily="50" charset="-127"/>
              </a:rPr>
              <a:t>잘못된 가정에서 출발한 것인 바 옳바른 결론이라고 볼 수 없다 </a:t>
            </a:r>
            <a:r>
              <a:rPr lang="en-US" altLang="ko-KR" sz="2800" smtClean="0">
                <a:ea typeface="굴림" pitchFamily="50" charset="-127"/>
              </a:rPr>
              <a:t>(</a:t>
            </a:r>
            <a:r>
              <a:rPr lang="ko-KR" altLang="en-US" sz="2800" smtClean="0">
                <a:ea typeface="굴림" pitchFamily="50" charset="-127"/>
              </a:rPr>
              <a:t>롬 </a:t>
            </a:r>
            <a:r>
              <a:rPr lang="en-US" altLang="ko-KR" sz="2800" smtClean="0">
                <a:ea typeface="굴림" pitchFamily="50" charset="-127"/>
              </a:rPr>
              <a:t>2:3-16; </a:t>
            </a:r>
            <a:r>
              <a:rPr lang="ko-KR" altLang="en-US" sz="2800" smtClean="0">
                <a:ea typeface="굴림" pitchFamily="50" charset="-127"/>
              </a:rPr>
              <a:t>고전 </a:t>
            </a:r>
            <a:r>
              <a:rPr lang="en-US" altLang="ko-KR" sz="2800" smtClean="0">
                <a:ea typeface="굴림" pitchFamily="50" charset="-127"/>
              </a:rPr>
              <a:t>4:5; </a:t>
            </a:r>
            <a:r>
              <a:rPr lang="ko-KR" altLang="en-US" sz="2800" smtClean="0">
                <a:ea typeface="굴림" pitchFamily="50" charset="-127"/>
              </a:rPr>
              <a:t>살후 </a:t>
            </a:r>
            <a:r>
              <a:rPr lang="en-US" altLang="ko-KR" sz="2800" smtClean="0">
                <a:ea typeface="굴림" pitchFamily="50" charset="-127"/>
              </a:rPr>
              <a:t>1:5-2:12; </a:t>
            </a:r>
            <a:r>
              <a:rPr lang="ko-KR" altLang="en-US" sz="2800" smtClean="0">
                <a:ea typeface="굴림" pitchFamily="50" charset="-127"/>
              </a:rPr>
              <a:t>딤후 </a:t>
            </a:r>
            <a:r>
              <a:rPr lang="en-US" altLang="ko-KR" sz="2800" smtClean="0">
                <a:ea typeface="굴림" pitchFamily="50" charset="-127"/>
              </a:rPr>
              <a:t>4:8; </a:t>
            </a:r>
            <a:r>
              <a:rPr lang="ko-KR" altLang="en-US" sz="2800" smtClean="0">
                <a:ea typeface="굴림" pitchFamily="50" charset="-127"/>
              </a:rPr>
              <a:t>요 </a:t>
            </a:r>
            <a:r>
              <a:rPr lang="en-US" altLang="ko-KR" sz="2800" smtClean="0">
                <a:ea typeface="굴림" pitchFamily="50" charset="-127"/>
              </a:rPr>
              <a:t>5:25-29).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ko-KR" sz="4000" smtClean="0">
                <a:ea typeface="굴림" pitchFamily="50" charset="-127"/>
              </a:rPr>
              <a:t>Erickson </a:t>
            </a:r>
            <a:r>
              <a:rPr lang="ko-KR" altLang="en-US" sz="4000" smtClean="0">
                <a:ea typeface="굴림" pitchFamily="50" charset="-127"/>
              </a:rPr>
              <a:t>의 주장</a:t>
            </a:r>
            <a:r>
              <a:rPr lang="en-US" altLang="ko-KR" sz="4000" smtClean="0">
                <a:ea typeface="굴림" pitchFamily="50" charset="-127"/>
              </a:rPr>
              <a:t>: </a:t>
            </a:r>
            <a:br>
              <a:rPr lang="en-US" altLang="ko-KR" sz="4000" smtClean="0">
                <a:ea typeface="굴림" pitchFamily="50" charset="-127"/>
              </a:rPr>
            </a:br>
            <a:r>
              <a:rPr lang="ko-KR" altLang="en-US" sz="4000" smtClean="0">
                <a:ea typeface="굴림" pitchFamily="50" charset="-127"/>
              </a:rPr>
              <a:t>성경적 중간상태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ko-KR" sz="2400" dirty="0" smtClean="0">
                <a:ea typeface="굴림" pitchFamily="50" charset="-127"/>
              </a:rPr>
              <a:t>1. </a:t>
            </a:r>
            <a:r>
              <a:rPr lang="ko-KR" altLang="en-US" sz="2400" dirty="0" smtClean="0">
                <a:ea typeface="굴림" pitchFamily="50" charset="-127"/>
              </a:rPr>
              <a:t>죽은 후에 믿는 자는 즉시 축복의 곳으로 가며</a:t>
            </a:r>
            <a:r>
              <a:rPr lang="en-US" altLang="ko-KR" sz="2400" dirty="0" smtClean="0">
                <a:ea typeface="굴림" pitchFamily="50" charset="-127"/>
              </a:rPr>
              <a:t>, </a:t>
            </a:r>
            <a:r>
              <a:rPr lang="ko-KR" altLang="en-US" sz="2400" dirty="0" smtClean="0">
                <a:ea typeface="굴림" pitchFamily="50" charset="-127"/>
              </a:rPr>
              <a:t>불신자는 고통과 형벌의 곳으로 간다</a:t>
            </a:r>
            <a:r>
              <a:rPr lang="en-US" altLang="ko-KR" sz="2400" dirty="0" smtClean="0">
                <a:ea typeface="굴림" pitchFamily="50" charset="-127"/>
              </a:rPr>
              <a:t>. </a:t>
            </a:r>
            <a:r>
              <a:rPr lang="ko-KR" altLang="en-US" sz="2400" dirty="0" smtClean="0">
                <a:ea typeface="굴림" pitchFamily="50" charset="-127"/>
              </a:rPr>
              <a:t>신자들이 가는 그 곳은 장차 주님과 함께 살 영원한 곳이라고 볼 수 있다 </a:t>
            </a:r>
            <a:r>
              <a:rPr lang="en-US" altLang="ko-KR" sz="2400" dirty="0" smtClean="0">
                <a:ea typeface="굴림" pitchFamily="50" charset="-127"/>
              </a:rPr>
              <a:t>(</a:t>
            </a:r>
            <a:r>
              <a:rPr lang="ko-KR" altLang="en-US" sz="2400" dirty="0" smtClean="0">
                <a:ea typeface="굴림" pitchFamily="50" charset="-127"/>
              </a:rPr>
              <a:t>눅 </a:t>
            </a:r>
            <a:r>
              <a:rPr lang="en-US" altLang="ko-KR" sz="2400" dirty="0" smtClean="0">
                <a:ea typeface="굴림" pitchFamily="50" charset="-127"/>
              </a:rPr>
              <a:t>23:43; </a:t>
            </a:r>
            <a:r>
              <a:rPr lang="ko-KR" altLang="en-US" sz="2400" dirty="0" smtClean="0">
                <a:ea typeface="굴림" pitchFamily="50" charset="-127"/>
              </a:rPr>
              <a:t>고후 </a:t>
            </a:r>
            <a:r>
              <a:rPr lang="en-US" altLang="ko-KR" sz="2400" dirty="0" smtClean="0">
                <a:ea typeface="굴림" pitchFamily="50" charset="-127"/>
              </a:rPr>
              <a:t>5:8; </a:t>
            </a:r>
            <a:r>
              <a:rPr lang="ko-KR" altLang="en-US" sz="2400" dirty="0" smtClean="0">
                <a:ea typeface="굴림" pitchFamily="50" charset="-127"/>
              </a:rPr>
              <a:t>빌 </a:t>
            </a:r>
            <a:r>
              <a:rPr lang="en-US" altLang="ko-KR" sz="2400" dirty="0" smtClean="0">
                <a:ea typeface="굴림" pitchFamily="50" charset="-127"/>
              </a:rPr>
              <a:t>1:23).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en-US" altLang="ko-KR" sz="2400" dirty="0" smtClean="0">
              <a:ea typeface="굴림" pitchFamily="50" charset="-127"/>
            </a:endParaRP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 smtClean="0">
                <a:ea typeface="굴림" pitchFamily="50" charset="-127"/>
              </a:rPr>
              <a:t>2. </a:t>
            </a:r>
            <a:r>
              <a:rPr lang="ko-KR" altLang="en-US" sz="2400" dirty="0" smtClean="0">
                <a:ea typeface="굴림" pitchFamily="50" charset="-127"/>
              </a:rPr>
              <a:t>중간상태와 최후의 장소가 동일한 곳이라고 해도 낙원이나 음부에서의 경험은 최후에 맞을 상황보다는 훨씬 가벼운 것이다</a:t>
            </a:r>
            <a:r>
              <a:rPr lang="en-US" altLang="ko-KR" sz="2400" dirty="0" smtClean="0">
                <a:ea typeface="굴림" pitchFamily="50" charset="-127"/>
              </a:rPr>
              <a:t>. </a:t>
            </a:r>
            <a:r>
              <a:rPr lang="ko-KR" altLang="en-US" sz="2400" dirty="0" smtClean="0">
                <a:ea typeface="굴림" pitchFamily="50" charset="-127"/>
              </a:rPr>
              <a:t>왜냐 하면 인간이 불완전한 상태로 있기 때문이다</a:t>
            </a:r>
            <a:r>
              <a:rPr lang="en-US" altLang="ko-KR" sz="2400" dirty="0" smtClean="0">
                <a:ea typeface="굴림" pitchFamily="50" charset="-127"/>
              </a:rPr>
              <a:t>.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400" dirty="0" smtClean="0">
              <a:ea typeface="굴림" pitchFamily="50" charset="-127"/>
            </a:endParaRP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 smtClean="0">
                <a:ea typeface="굴림" pitchFamily="50" charset="-127"/>
              </a:rPr>
              <a:t>3. </a:t>
            </a:r>
            <a:r>
              <a:rPr lang="ko-KR" altLang="en-US" sz="2400" dirty="0" smtClean="0">
                <a:ea typeface="굴림" pitchFamily="50" charset="-127"/>
              </a:rPr>
              <a:t>영혼과 육체는 분리될 수 있으며</a:t>
            </a:r>
            <a:r>
              <a:rPr lang="en-US" altLang="ko-KR" sz="2400" dirty="0" smtClean="0">
                <a:ea typeface="굴림" pitchFamily="50" charset="-127"/>
              </a:rPr>
              <a:t>, </a:t>
            </a:r>
            <a:r>
              <a:rPr lang="ko-KR" altLang="en-US" sz="2400" dirty="0" smtClean="0">
                <a:ea typeface="굴림" pitchFamily="50" charset="-127"/>
              </a:rPr>
              <a:t>완전한 부활체를 입을 때까지의 잠정적인 상태이다</a:t>
            </a:r>
            <a:r>
              <a:rPr lang="en-US" altLang="ko-KR" sz="2400" dirty="0" smtClean="0">
                <a:ea typeface="굴림" pitchFamily="50" charset="-127"/>
              </a:rPr>
              <a:t>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6962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Basis of Erickson’s View (p. 381)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600" smtClean="0">
                <a:ea typeface="굴림" pitchFamily="50" charset="-127"/>
              </a:rPr>
              <a:t>1. J. Jeremias: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600" smtClean="0">
                <a:ea typeface="굴림" pitchFamily="50" charset="-127"/>
              </a:rPr>
              <a:t>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600" smtClean="0">
                <a:ea typeface="굴림" pitchFamily="50" charset="-127"/>
              </a:rPr>
              <a:t>   </a:t>
            </a:r>
            <a:r>
              <a:rPr lang="ko-KR" altLang="en-US" sz="2600" smtClean="0">
                <a:ea typeface="굴림" pitchFamily="50" charset="-127"/>
              </a:rPr>
              <a:t>신약에 </a:t>
            </a:r>
            <a:r>
              <a:rPr lang="en-US" altLang="ko-KR" sz="2600" smtClean="0">
                <a:ea typeface="굴림" pitchFamily="50" charset="-127"/>
              </a:rPr>
              <a:t>Gehenna (</a:t>
            </a:r>
            <a:r>
              <a:rPr lang="ko-KR" altLang="en-US" sz="2600" smtClean="0">
                <a:ea typeface="굴림" pitchFamily="50" charset="-127"/>
              </a:rPr>
              <a:t>지옥</a:t>
            </a:r>
            <a:r>
              <a:rPr lang="en-US" altLang="ko-KR" sz="2600" smtClean="0">
                <a:ea typeface="굴림" pitchFamily="50" charset="-127"/>
              </a:rPr>
              <a:t>)</a:t>
            </a:r>
            <a:r>
              <a:rPr lang="ko-KR" altLang="en-US" sz="2600" smtClean="0">
                <a:ea typeface="굴림" pitchFamily="50" charset="-127"/>
              </a:rPr>
              <a:t>와 </a:t>
            </a:r>
            <a:r>
              <a:rPr lang="en-US" altLang="ko-KR" sz="2600" smtClean="0">
                <a:ea typeface="굴림" pitchFamily="50" charset="-127"/>
              </a:rPr>
              <a:t>Hades (</a:t>
            </a:r>
            <a:r>
              <a:rPr lang="ko-KR" altLang="en-US" sz="2600" smtClean="0">
                <a:ea typeface="굴림" pitchFamily="50" charset="-127"/>
              </a:rPr>
              <a:t>음부</a:t>
            </a:r>
            <a:r>
              <a:rPr lang="en-US" altLang="ko-KR" sz="2600" smtClean="0">
                <a:ea typeface="굴림" pitchFamily="50" charset="-127"/>
              </a:rPr>
              <a:t>)</a:t>
            </a:r>
            <a:r>
              <a:rPr lang="ko-KR" altLang="en-US" sz="2600" smtClean="0">
                <a:ea typeface="굴림" pitchFamily="50" charset="-127"/>
              </a:rPr>
              <a:t>가 구분되어 사용된다</a:t>
            </a:r>
            <a:r>
              <a:rPr lang="en-US" altLang="ko-KR" sz="2600" smtClean="0">
                <a:ea typeface="굴림" pitchFamily="50" charset="-127"/>
              </a:rPr>
              <a:t>. Hades</a:t>
            </a:r>
            <a:r>
              <a:rPr lang="ko-KR" altLang="en-US" sz="2600" smtClean="0">
                <a:ea typeface="굴림" pitchFamily="50" charset="-127"/>
              </a:rPr>
              <a:t>는 불의한 자의 영혼이 죽음과 부활 사이에 가는 곳이라면</a:t>
            </a:r>
            <a:r>
              <a:rPr lang="en-US" altLang="ko-KR" sz="2600" smtClean="0">
                <a:ea typeface="굴림" pitchFamily="50" charset="-127"/>
              </a:rPr>
              <a:t>, Gehenna </a:t>
            </a:r>
            <a:r>
              <a:rPr lang="ko-KR" altLang="en-US" sz="2600" smtClean="0">
                <a:ea typeface="굴림" pitchFamily="50" charset="-127"/>
              </a:rPr>
              <a:t>는 부활체를 입고 심판을 받은 후에 영원한 형벌을 받는 곳이다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600" smtClean="0">
                <a:ea typeface="굴림" pitchFamily="50" charset="-127"/>
              </a:rPr>
              <a:t>    </a:t>
            </a:r>
            <a:r>
              <a:rPr lang="en-US" altLang="ko-KR" sz="2600" smtClean="0">
                <a:ea typeface="굴림" pitchFamily="50" charset="-127"/>
              </a:rPr>
              <a:t>(</a:t>
            </a:r>
            <a:r>
              <a:rPr lang="ko-KR" altLang="en-US" sz="2600" smtClean="0">
                <a:ea typeface="굴림" pitchFamily="50" charset="-127"/>
              </a:rPr>
              <a:t>막 </a:t>
            </a:r>
            <a:r>
              <a:rPr lang="en-US" altLang="ko-KR" sz="2600" smtClean="0">
                <a:ea typeface="굴림" pitchFamily="50" charset="-127"/>
              </a:rPr>
              <a:t>9:43-48; </a:t>
            </a:r>
            <a:r>
              <a:rPr lang="ko-KR" altLang="en-US" sz="2600" smtClean="0">
                <a:ea typeface="굴림" pitchFamily="50" charset="-127"/>
              </a:rPr>
              <a:t>마 </a:t>
            </a:r>
            <a:r>
              <a:rPr lang="en-US" altLang="ko-KR" sz="2600" smtClean="0">
                <a:ea typeface="굴림" pitchFamily="50" charset="-127"/>
              </a:rPr>
              <a:t>10:28).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600" smtClean="0">
                <a:ea typeface="굴림" pitchFamily="50" charset="-127"/>
              </a:rPr>
              <a:t>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600" smtClean="0">
                <a:ea typeface="굴림" pitchFamily="50" charset="-127"/>
              </a:rPr>
              <a:t>    [</a:t>
            </a:r>
            <a:r>
              <a:rPr lang="ko-KR" altLang="en-US" sz="2600" smtClean="0">
                <a:ea typeface="굴림" pitchFamily="50" charset="-127"/>
              </a:rPr>
              <a:t>게헨나는 히브리어로 히브리적 표현인 반면 하데스는 희랍어로 희랍적 표현이다. </a:t>
            </a:r>
            <a:r>
              <a:rPr lang="en-US" altLang="ko-KR" sz="2600" smtClean="0">
                <a:ea typeface="굴림" pitchFamily="50" charset="-127"/>
              </a:rPr>
              <a:t>Jeremias</a:t>
            </a:r>
            <a:r>
              <a:rPr lang="ko-KR" altLang="en-US" sz="2600" smtClean="0">
                <a:ea typeface="굴림" pitchFamily="50" charset="-127"/>
              </a:rPr>
              <a:t>의 주장에는 무리가 있다.--- 김진태]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600" smtClean="0"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2. </a:t>
            </a:r>
            <a:r>
              <a:rPr lang="ko-KR" altLang="en-US" sz="2800" smtClean="0">
                <a:ea typeface="굴림" pitchFamily="50" charset="-127"/>
              </a:rPr>
              <a:t>의인은 </a:t>
            </a:r>
            <a:r>
              <a:rPr lang="en-US" altLang="ko-KR" sz="2800" smtClean="0">
                <a:ea typeface="굴림" pitchFamily="50" charset="-127"/>
              </a:rPr>
              <a:t>Hades</a:t>
            </a:r>
            <a:r>
              <a:rPr lang="ko-KR" altLang="en-US" sz="2800" smtClean="0">
                <a:ea typeface="굴림" pitchFamily="50" charset="-127"/>
              </a:rPr>
              <a:t>로 내려 가지 않음을 보여 주는  말씀구절 </a:t>
            </a:r>
            <a:r>
              <a:rPr lang="en-US" altLang="ko-KR" sz="2800" smtClean="0">
                <a:ea typeface="굴림" pitchFamily="50" charset="-127"/>
              </a:rPr>
              <a:t>(</a:t>
            </a:r>
            <a:r>
              <a:rPr lang="ko-KR" altLang="en-US" sz="2800" smtClean="0">
                <a:ea typeface="굴림" pitchFamily="50" charset="-127"/>
              </a:rPr>
              <a:t>마 </a:t>
            </a:r>
            <a:r>
              <a:rPr lang="en-US" altLang="ko-KR" sz="2800" smtClean="0">
                <a:ea typeface="굴림" pitchFamily="50" charset="-127"/>
              </a:rPr>
              <a:t>16:18-19; </a:t>
            </a:r>
            <a:r>
              <a:rPr lang="ko-KR" altLang="en-US" sz="2800" smtClean="0">
                <a:ea typeface="굴림" pitchFamily="50" charset="-127"/>
              </a:rPr>
              <a:t>행 </a:t>
            </a:r>
            <a:r>
              <a:rPr lang="en-US" altLang="ko-KR" sz="2800" smtClean="0">
                <a:ea typeface="굴림" pitchFamily="50" charset="-127"/>
              </a:rPr>
              <a:t>2:31).</a:t>
            </a:r>
          </a:p>
          <a:p>
            <a:pPr eaLnBrk="1" hangingPunct="1">
              <a:buFont typeface="Wingdings" pitchFamily="2" charset="2"/>
              <a:buNone/>
            </a:pPr>
            <a:endParaRPr lang="en-US" altLang="ko-KR" sz="2800" smtClean="0">
              <a:ea typeface="굴림" pitchFamily="50" charset="-127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3. </a:t>
            </a:r>
            <a:r>
              <a:rPr lang="ko-KR" altLang="en-US" sz="2800" smtClean="0">
                <a:ea typeface="굴림" pitchFamily="50" charset="-127"/>
              </a:rPr>
              <a:t>의인은 적어도 그 영혼이 낙원 </a:t>
            </a:r>
            <a:r>
              <a:rPr lang="en-US" altLang="ko-KR" sz="2800" smtClean="0">
                <a:ea typeface="굴림" pitchFamily="50" charset="-127"/>
              </a:rPr>
              <a:t>(Paradise)</a:t>
            </a:r>
            <a:r>
              <a:rPr lang="ko-KR" altLang="en-US" sz="2800" smtClean="0">
                <a:ea typeface="굴림" pitchFamily="50" charset="-127"/>
              </a:rPr>
              <a:t>으로 가는 것으로 보인다 </a:t>
            </a:r>
            <a:r>
              <a:rPr lang="en-US" altLang="ko-KR" sz="2800" smtClean="0">
                <a:ea typeface="굴림" pitchFamily="50" charset="-127"/>
              </a:rPr>
              <a:t>(</a:t>
            </a:r>
            <a:r>
              <a:rPr lang="ko-KR" altLang="en-US" sz="2800" smtClean="0">
                <a:ea typeface="굴림" pitchFamily="50" charset="-127"/>
              </a:rPr>
              <a:t>눅 </a:t>
            </a:r>
            <a:r>
              <a:rPr lang="en-US" altLang="ko-KR" sz="2800" smtClean="0">
                <a:ea typeface="굴림" pitchFamily="50" charset="-127"/>
              </a:rPr>
              <a:t>16:19-31; 23:43).</a:t>
            </a:r>
          </a:p>
          <a:p>
            <a:pPr eaLnBrk="1" hangingPunct="1">
              <a:buFont typeface="Wingdings" pitchFamily="2" charset="2"/>
              <a:buNone/>
            </a:pPr>
            <a:endParaRPr lang="en-US" altLang="ko-KR" sz="2800" smtClean="0">
              <a:ea typeface="굴림" pitchFamily="50" charset="-127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4. </a:t>
            </a:r>
            <a:r>
              <a:rPr lang="ko-KR" altLang="en-US" sz="2800" smtClean="0">
                <a:ea typeface="굴림" pitchFamily="50" charset="-127"/>
              </a:rPr>
              <a:t>바울은 육체가 없이 주님과 함께 거하는 것으로 말하고 있다 </a:t>
            </a:r>
            <a:r>
              <a:rPr lang="en-US" altLang="ko-KR" sz="2800" smtClean="0">
                <a:ea typeface="굴림" pitchFamily="50" charset="-127"/>
              </a:rPr>
              <a:t>(</a:t>
            </a:r>
            <a:r>
              <a:rPr lang="ko-KR" altLang="en-US" sz="2800" smtClean="0">
                <a:ea typeface="굴림" pitchFamily="50" charset="-127"/>
              </a:rPr>
              <a:t>고후 </a:t>
            </a:r>
            <a:r>
              <a:rPr lang="en-US" altLang="ko-KR" sz="2800" smtClean="0">
                <a:ea typeface="굴림" pitchFamily="50" charset="-127"/>
              </a:rPr>
              <a:t>5:1-10; </a:t>
            </a:r>
            <a:r>
              <a:rPr lang="ko-KR" altLang="en-US" sz="2800" smtClean="0">
                <a:ea typeface="굴림" pitchFamily="50" charset="-127"/>
              </a:rPr>
              <a:t>빌 </a:t>
            </a:r>
            <a:r>
              <a:rPr lang="en-US" altLang="ko-KR" sz="2800" smtClean="0">
                <a:ea typeface="굴림" pitchFamily="50" charset="-127"/>
              </a:rPr>
              <a:t>1:19-26).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개인적 종말론의 의미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8486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1. </a:t>
            </a:r>
            <a:r>
              <a:rPr lang="ko-KR" altLang="en-US" sz="2800" smtClean="0">
                <a:ea typeface="굴림" pitchFamily="50" charset="-127"/>
              </a:rPr>
              <a:t>죽음은 모든 사람에게 온다</a:t>
            </a:r>
            <a:r>
              <a:rPr lang="en-US" altLang="ko-KR" sz="2800" smtClean="0">
                <a:ea typeface="굴림" pitchFamily="50" charset="-127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2. </a:t>
            </a:r>
            <a:r>
              <a:rPr lang="ko-KR" altLang="en-US" sz="2800" smtClean="0">
                <a:ea typeface="굴림" pitchFamily="50" charset="-127"/>
              </a:rPr>
              <a:t>죽음은 인간의 적이지만</a:t>
            </a:r>
            <a:r>
              <a:rPr lang="en-US" altLang="ko-KR" sz="2800" smtClean="0">
                <a:ea typeface="굴림" pitchFamily="50" charset="-127"/>
              </a:rPr>
              <a:t>, </a:t>
            </a:r>
            <a:r>
              <a:rPr lang="ko-KR" altLang="en-US" sz="2800" smtClean="0">
                <a:ea typeface="굴림" pitchFamily="50" charset="-127"/>
              </a:rPr>
              <a:t>극복될 수 있는 것이다</a:t>
            </a:r>
            <a:r>
              <a:rPr lang="en-US" altLang="ko-KR" sz="2800" smtClean="0">
                <a:ea typeface="굴림" pitchFamily="50" charset="-127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3. </a:t>
            </a:r>
            <a:r>
              <a:rPr lang="ko-KR" altLang="en-US" sz="2800" smtClean="0">
                <a:ea typeface="굴림" pitchFamily="50" charset="-127"/>
              </a:rPr>
              <a:t>죽음과 부활 사이에 중간 상태가 있으며</a:t>
            </a:r>
            <a:r>
              <a:rPr lang="en-US" altLang="ko-KR" sz="2800" smtClean="0">
                <a:ea typeface="굴림" pitchFamily="50" charset="-127"/>
              </a:rPr>
              <a:t>, </a:t>
            </a:r>
            <a:r>
              <a:rPr lang="ko-KR" altLang="en-US" sz="2800" smtClean="0">
                <a:ea typeface="굴림" pitchFamily="50" charset="-127"/>
              </a:rPr>
              <a:t>최후 상태보다는 양적으로는 덜하지만 질적으로는 같은 것이다</a:t>
            </a:r>
            <a:r>
              <a:rPr lang="en-US" altLang="ko-KR" sz="2800" smtClean="0">
                <a:ea typeface="굴림" pitchFamily="50" charset="-127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4. </a:t>
            </a:r>
            <a:r>
              <a:rPr lang="ko-KR" altLang="en-US" sz="2800" smtClean="0">
                <a:ea typeface="굴림" pitchFamily="50" charset="-127"/>
              </a:rPr>
              <a:t>이생과 내생에 있어서 믿는 자의 하나님과의 관계는 은혜에 기초하며 행위에 의하지 않는다</a:t>
            </a:r>
            <a:r>
              <a:rPr lang="en-US" altLang="ko-KR" sz="2800" smtClean="0">
                <a:ea typeface="굴림" pitchFamily="50" charset="-127"/>
              </a:rPr>
              <a:t>. </a:t>
            </a:r>
            <a:r>
              <a:rPr lang="ko-KR" altLang="en-US" sz="2800" smtClean="0">
                <a:ea typeface="굴림" pitchFamily="50" charset="-127"/>
              </a:rPr>
              <a:t>우리는 비록 불완전하지만 두려워할 필요가 없으며 죽은 후의 어떤 공력도 필요하지 않다</a:t>
            </a:r>
            <a:r>
              <a:rPr lang="en-US" altLang="ko-KR" sz="2800" smtClean="0">
                <a:ea typeface="굴림" pitchFamily="50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57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ko-KR" smtClean="0">
                <a:ea typeface="굴림" pitchFamily="50" charset="-127"/>
              </a:rPr>
              <a:t>3. </a:t>
            </a:r>
            <a:r>
              <a:rPr lang="ko-KR" altLang="en-US" smtClean="0">
                <a:ea typeface="굴림" pitchFamily="50" charset="-127"/>
              </a:rPr>
              <a:t>우주적 종말론</a:t>
            </a:r>
            <a:r>
              <a:rPr lang="en-US" altLang="ko-KR" smtClean="0">
                <a:ea typeface="굴림" pitchFamily="50" charset="-127"/>
              </a:rPr>
              <a:t>: </a:t>
            </a:r>
            <a:br>
              <a:rPr lang="en-US" altLang="ko-KR" smtClean="0">
                <a:ea typeface="굴림" pitchFamily="50" charset="-127"/>
              </a:rPr>
            </a:br>
            <a:r>
              <a:rPr lang="ko-KR" altLang="en-US" smtClean="0">
                <a:ea typeface="굴림" pitchFamily="50" charset="-127"/>
              </a:rPr>
              <a:t>재림과 그 결과 </a:t>
            </a:r>
            <a:r>
              <a:rPr lang="en-US" altLang="ko-KR" smtClean="0">
                <a:ea typeface="굴림" pitchFamily="50" charset="-127"/>
              </a:rPr>
              <a:t>(383-92)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696200" cy="609600"/>
          </a:xfrm>
        </p:spPr>
        <p:txBody>
          <a:bodyPr/>
          <a:lstStyle/>
          <a:p>
            <a:pPr eaLnBrk="1" hangingPunct="1"/>
            <a:r>
              <a:rPr lang="en-US" altLang="ko-KR" sz="4000" smtClean="0">
                <a:ea typeface="굴림" pitchFamily="50" charset="-127"/>
              </a:rPr>
              <a:t>4 </a:t>
            </a:r>
            <a:r>
              <a:rPr lang="ko-KR" altLang="en-US" sz="4000" smtClean="0">
                <a:ea typeface="굴림" pitchFamily="50" charset="-127"/>
              </a:rPr>
              <a:t>가지 주의사항</a:t>
            </a:r>
            <a:r>
              <a:rPr lang="en-US" altLang="ko-KR" sz="4000" smtClean="0">
                <a:ea typeface="굴림" pitchFamily="50" charset="-127"/>
              </a:rPr>
              <a:t>: </a:t>
            </a:r>
            <a:r>
              <a:rPr lang="ko-KR" altLang="en-US" sz="4000" smtClean="0">
                <a:ea typeface="굴림" pitchFamily="50" charset="-127"/>
              </a:rPr>
              <a:t>재림</a:t>
            </a:r>
          </a:p>
        </p:txBody>
      </p:sp>
      <p:graphicFrame>
        <p:nvGraphicFramePr>
          <p:cNvPr id="24626" name="Group 50"/>
          <p:cNvGraphicFramePr>
            <a:graphicFrameLocks noGrp="1"/>
          </p:cNvGraphicFramePr>
          <p:nvPr>
            <p:ph type="tbl" idx="1"/>
          </p:nvPr>
        </p:nvGraphicFramePr>
        <p:xfrm>
          <a:off x="685800" y="1447800"/>
          <a:ext cx="7772400" cy="5152427"/>
        </p:xfrm>
        <a:graphic>
          <a:graphicData uri="http://schemas.openxmlformats.org/drawingml/2006/table">
            <a:tbl>
              <a:tblPr/>
              <a:tblGrid>
                <a:gridCol w="1219200"/>
                <a:gridCol w="6553200"/>
              </a:tblGrid>
              <a:tr h="427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o-KR" altLang="ko-KR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설명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6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확실성 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예수님 자신의 약속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마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24:30; 26:64;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막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13:26;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눅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21:27;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요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14:3);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다른 신약성경 말씀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행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1:11; 3:19-21;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빌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3:20-21;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살전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4:15-16;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살후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1:7, 10 etc)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때의 불확실성 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하나님께서 그 때를 정해 좋으셨음에도 불구하고 그 때는 계시된 적이 없다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막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13:32-33;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행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1:7;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막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13:35)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3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단회성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(Unity)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재림에 관한 다양한 용어의 사용은 재림의 두 단계에 대한 지적이 아니다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휴거와 재림을 두 단계로 보는 세대주의자들 특히 전환난기설의 주장은 근거가 희박하다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6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긴박성 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재림 그 자체보다도 재림을 둘러싸고 있는 복잡한 사건들이 긴박한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(imminent)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것이며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,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재림 그 자체는 임박한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(impending)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것으로 말해야 할 것이다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696200" cy="609600"/>
          </a:xfrm>
        </p:spPr>
        <p:txBody>
          <a:bodyPr/>
          <a:lstStyle/>
          <a:p>
            <a:pPr eaLnBrk="1" hangingPunct="1"/>
            <a:r>
              <a:rPr lang="ko-KR" altLang="en-US" sz="4000" smtClean="0">
                <a:ea typeface="굴림" pitchFamily="50" charset="-127"/>
              </a:rPr>
              <a:t>재림의 </a:t>
            </a:r>
            <a:r>
              <a:rPr lang="en-US" altLang="ko-KR" sz="4000" smtClean="0">
                <a:ea typeface="굴림" pitchFamily="50" charset="-127"/>
              </a:rPr>
              <a:t>5</a:t>
            </a:r>
            <a:r>
              <a:rPr lang="ko-KR" altLang="en-US" sz="4000" smtClean="0">
                <a:ea typeface="굴림" pitchFamily="50" charset="-127"/>
              </a:rPr>
              <a:t>가지 특성</a:t>
            </a:r>
          </a:p>
        </p:txBody>
      </p:sp>
      <p:graphicFrame>
        <p:nvGraphicFramePr>
          <p:cNvPr id="25644" name="Group 44"/>
          <p:cNvGraphicFramePr>
            <a:graphicFrameLocks noGrp="1"/>
          </p:cNvGraphicFramePr>
          <p:nvPr>
            <p:ph type="tbl" idx="1"/>
          </p:nvPr>
        </p:nvGraphicFramePr>
        <p:xfrm>
          <a:off x="762000" y="1371600"/>
          <a:ext cx="7772400" cy="5486430"/>
        </p:xfrm>
        <a:graphic>
          <a:graphicData uri="http://schemas.openxmlformats.org/drawingml/2006/table">
            <a:tbl>
              <a:tblPr/>
              <a:tblGrid>
                <a:gridCol w="2286000"/>
                <a:gridCol w="54864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인격적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(Personal)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초림하신 것처럼 인격적인 모습으로 오신다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요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14:3;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살전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4:16;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행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1:11).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6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육체적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(Physical)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영적강림이 아니다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(cf.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오순절 성령강림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);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파루시아는 현존을 의미하는 것이 아니다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현존과 재림은 명백히 다른 사건이다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가시적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(Visible)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여호와의 증인들은 예수께서는 승천하신 이래로 가시적 육체를 가지고 있지 않다고 주장하며 가시적 재림을부인하지만 이는 행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1:11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에 명백히 위배된다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예측하지 못한 때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(Unexpected)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징조에 대해서는 알려주셨으나 이것이 정확한 시간을 가르쳐 주는 것은 아니다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6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영광스러운 모습으로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(Victorious and Glorious)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초림과는 대조적이다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큰 능력과 영광으로 구름 타고 강림하신다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마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24:30;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막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13:26;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눅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21:27;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살전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4:16;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마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25:31-46).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>
                <a:ea typeface="굴림" pitchFamily="50" charset="-127"/>
              </a:rPr>
              <a:t>1. </a:t>
            </a:r>
            <a:r>
              <a:rPr lang="ko-KR" altLang="en-US" smtClean="0">
                <a:ea typeface="굴림" pitchFamily="50" charset="-127"/>
              </a:rPr>
              <a:t>서론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7772400" cy="3429000"/>
          </a:xfrm>
        </p:spPr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종말론이 관심을 끄는 이유</a:t>
            </a:r>
          </a:p>
          <a:p>
            <a:pPr eaLnBrk="1" hangingPunct="1"/>
            <a:r>
              <a:rPr lang="ko-KR" altLang="en-US" smtClean="0">
                <a:ea typeface="굴림" pitchFamily="50" charset="-127"/>
              </a:rPr>
              <a:t>종말론에 대한 </a:t>
            </a:r>
            <a:r>
              <a:rPr lang="en-US" altLang="ko-KR" smtClean="0">
                <a:ea typeface="굴림" pitchFamily="50" charset="-127"/>
              </a:rPr>
              <a:t>2 </a:t>
            </a:r>
            <a:r>
              <a:rPr lang="ko-KR" altLang="en-US" smtClean="0">
                <a:ea typeface="굴림" pitchFamily="50" charset="-127"/>
              </a:rPr>
              <a:t>가지 극단적 반응</a:t>
            </a:r>
          </a:p>
          <a:p>
            <a:pPr eaLnBrk="1" hangingPunct="1"/>
            <a:r>
              <a:rPr lang="ko-KR" altLang="en-US" smtClean="0">
                <a:ea typeface="굴림" pitchFamily="50" charset="-127"/>
              </a:rPr>
              <a:t>종말론 연구시 고려 사항</a:t>
            </a:r>
          </a:p>
          <a:p>
            <a:pPr eaLnBrk="1" hangingPunct="1"/>
            <a:r>
              <a:rPr lang="ko-KR" altLang="en-US" smtClean="0">
                <a:ea typeface="굴림" pitchFamily="50" charset="-127"/>
              </a:rPr>
              <a:t>종말론적 성경구절 해석시 주의사항</a:t>
            </a:r>
          </a:p>
          <a:p>
            <a:pPr eaLnBrk="1" hangingPunct="1"/>
            <a:r>
              <a:rPr lang="ko-KR" altLang="en-US" smtClean="0">
                <a:ea typeface="굴림" pitchFamily="50" charset="-127"/>
              </a:rPr>
              <a:t>두 가지 종말론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재림시 일어나는 사건들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667000"/>
            <a:ext cx="7848600" cy="3429000"/>
          </a:xfrm>
        </p:spPr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신자들의 부활</a:t>
            </a:r>
          </a:p>
          <a:p>
            <a:pPr eaLnBrk="1" hangingPunct="1"/>
            <a:r>
              <a:rPr lang="ko-KR" altLang="en-US" smtClean="0">
                <a:ea typeface="굴림" pitchFamily="50" charset="-127"/>
              </a:rPr>
              <a:t>최후의 심판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696200" cy="609600"/>
          </a:xfrm>
        </p:spPr>
        <p:txBody>
          <a:bodyPr/>
          <a:lstStyle/>
          <a:p>
            <a:pPr eaLnBrk="1" hangingPunct="1"/>
            <a:r>
              <a:rPr lang="ko-KR" altLang="en-US" sz="4000" smtClean="0">
                <a:ea typeface="굴림" pitchFamily="50" charset="-127"/>
              </a:rPr>
              <a:t>부활의 성격</a:t>
            </a:r>
          </a:p>
        </p:txBody>
      </p:sp>
      <p:graphicFrame>
        <p:nvGraphicFramePr>
          <p:cNvPr id="27687" name="Group 39"/>
          <p:cNvGraphicFramePr>
            <a:graphicFrameLocks noGrp="1"/>
          </p:cNvGraphicFramePr>
          <p:nvPr>
            <p:ph type="tbl" idx="1"/>
          </p:nvPr>
        </p:nvGraphicFramePr>
        <p:xfrm>
          <a:off x="685800" y="1371600"/>
          <a:ext cx="7772400" cy="4945723"/>
        </p:xfrm>
        <a:graphic>
          <a:graphicData uri="http://schemas.openxmlformats.org/drawingml/2006/table">
            <a:tbl>
              <a:tblPr/>
              <a:tblGrid>
                <a:gridCol w="1752600"/>
                <a:gridCol w="6019800"/>
              </a:tblGrid>
              <a:tr h="427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4</a:t>
                      </a:r>
                      <a:r>
                        <a:rPr kumimoji="0" lang="ko-KR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가지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설명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0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성경의 약속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구약의 부활사상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사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26:19; 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단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12:2; 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겔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37:12-14; 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시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49:15; 17:5); 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예수님의 약속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마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22:29-32; 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막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12:24-27; 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눅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20:34-38; 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요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5:25);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바울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고전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15:51-52; 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살전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4:13-16; 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고후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5:1-10)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삼위일체 하나님의 역사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성부와 성령의 역사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롬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8:11); 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성자와 부활과의 관계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고전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15:12-14)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육신적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예수님의 부활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요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20:27); 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눅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24:39); 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롬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8:11; 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빌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3:21; 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고전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15:44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6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불신자나 믿는 자나 모두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신자들은 상급으로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눅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14:14; 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사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26:19; 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요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11:25-26; 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빌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3:11); 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불신자들은 심판으로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단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12:2; 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요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5:29)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33400"/>
          </a:xfrm>
        </p:spPr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최후의 심판</a:t>
            </a:r>
          </a:p>
        </p:txBody>
      </p:sp>
      <p:graphicFrame>
        <p:nvGraphicFramePr>
          <p:cNvPr id="28728" name="Group 56"/>
          <p:cNvGraphicFramePr>
            <a:graphicFrameLocks noGrp="1"/>
          </p:cNvGraphicFramePr>
          <p:nvPr>
            <p:ph type="tbl" idx="1"/>
          </p:nvPr>
        </p:nvGraphicFramePr>
        <p:xfrm>
          <a:off x="762000" y="1524000"/>
          <a:ext cx="7772400" cy="4615581"/>
        </p:xfrm>
        <a:graphic>
          <a:graphicData uri="http://schemas.openxmlformats.org/drawingml/2006/table">
            <a:tbl>
              <a:tblPr/>
              <a:tblGrid>
                <a:gridCol w="1676400"/>
                <a:gridCol w="6096000"/>
              </a:tblGrid>
              <a:tr h="427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6</a:t>
                      </a:r>
                      <a:r>
                        <a:rPr kumimoji="0" lang="ko-KR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가지 요소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설명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6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미래의 사건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에녹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,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엘리야의 휴거나 노아의 심판등은 예외적인 사건이다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역사속에서 일어나는 징벌이 곧 심판은 아니다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심판주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: 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예수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만국의 심판자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마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25:31-33);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믿는 자도 동참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마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19:28;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눅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22:28-30;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고전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6:2-3;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계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3:21; 20:4)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심판의 대상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모든 인간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마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25:32);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천사들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마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13:41; 24:31)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심판의 근거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지상에서 행한 삶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요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5:29; 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고후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5:10)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평가의 근거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하나님의 말씀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요 </a:t>
                      </a:r>
                      <a:r>
                        <a:rPr kumimoji="0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12:48)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최종성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한번의 심판으로 영원히 취소할 수 없는 것이며 각기 영원한 처소로 보내질 것이다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마 </a:t>
                      </a:r>
                      <a:r>
                        <a:rPr kumimoji="0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25:46).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2133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ko-KR" smtClean="0">
                <a:ea typeface="굴림" pitchFamily="50" charset="-127"/>
              </a:rPr>
              <a:t>4. </a:t>
            </a:r>
            <a:r>
              <a:rPr lang="ko-KR" altLang="en-US" smtClean="0">
                <a:ea typeface="굴림" pitchFamily="50" charset="-127"/>
              </a:rPr>
              <a:t>천년왕국과 대환난의 해석 </a:t>
            </a:r>
            <a:r>
              <a:rPr lang="en-US" altLang="ko-KR" smtClean="0">
                <a:ea typeface="굴림" pitchFamily="50" charset="-127"/>
              </a:rPr>
              <a:t>(393-405)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천년왕국과 재림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743200"/>
            <a:ext cx="7620000" cy="3352800"/>
          </a:xfrm>
        </p:spPr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후천년설</a:t>
            </a:r>
          </a:p>
          <a:p>
            <a:pPr eaLnBrk="1" hangingPunct="1"/>
            <a:r>
              <a:rPr lang="ko-KR" altLang="en-US" smtClean="0">
                <a:ea typeface="굴림" pitchFamily="50" charset="-127"/>
              </a:rPr>
              <a:t>전천년설</a:t>
            </a:r>
          </a:p>
          <a:p>
            <a:pPr eaLnBrk="1" hangingPunct="1"/>
            <a:r>
              <a:rPr lang="ko-KR" altLang="en-US" smtClean="0">
                <a:ea typeface="굴림" pitchFamily="50" charset="-127"/>
              </a:rPr>
              <a:t>무천년설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우주적 종말론의 의미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1. </a:t>
            </a:r>
            <a:r>
              <a:rPr lang="ko-KR" altLang="en-US" sz="2800" smtClean="0">
                <a:ea typeface="굴림" pitchFamily="50" charset="-127"/>
              </a:rPr>
              <a:t>역사는 하나님의 의도대로 진행되고 있다</a:t>
            </a:r>
            <a:r>
              <a:rPr lang="en-US" altLang="ko-KR" sz="2800" smtClean="0">
                <a:ea typeface="굴림" pitchFamily="50" charset="-127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2. </a:t>
            </a:r>
            <a:r>
              <a:rPr lang="ko-KR" altLang="en-US" sz="2800" smtClean="0">
                <a:ea typeface="굴림" pitchFamily="50" charset="-127"/>
              </a:rPr>
              <a:t>신자로서 우리는 주님의 재림을 깨어 기다리며 열심히 일해야 한다</a:t>
            </a:r>
            <a:r>
              <a:rPr lang="en-US" altLang="ko-KR" sz="2800" smtClean="0">
                <a:ea typeface="굴림" pitchFamily="50" charset="-127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3. </a:t>
            </a:r>
            <a:r>
              <a:rPr lang="ko-KR" altLang="en-US" sz="2800" smtClean="0">
                <a:ea typeface="굴림" pitchFamily="50" charset="-127"/>
              </a:rPr>
              <a:t>우리 육체는 훨씬 더 나은 존재로 변화할 것이다</a:t>
            </a:r>
            <a:r>
              <a:rPr lang="en-US" altLang="ko-KR" sz="2800" smtClean="0">
                <a:ea typeface="굴림" pitchFamily="50" charset="-127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4. </a:t>
            </a:r>
            <a:r>
              <a:rPr lang="ko-KR" altLang="en-US" sz="2800" smtClean="0">
                <a:ea typeface="굴림" pitchFamily="50" charset="-127"/>
              </a:rPr>
              <a:t>하나님의 공의는 반드시 나타난다</a:t>
            </a:r>
            <a:r>
              <a:rPr lang="en-US" altLang="ko-KR" sz="2800" smtClean="0">
                <a:ea typeface="굴림" pitchFamily="50" charset="-127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5. </a:t>
            </a:r>
            <a:r>
              <a:rPr lang="ko-KR" altLang="en-US" sz="2800" smtClean="0">
                <a:ea typeface="굴림" pitchFamily="50" charset="-127"/>
              </a:rPr>
              <a:t>재림의 확실성과 최종적인 심판의 관점에서 볼 때</a:t>
            </a:r>
            <a:r>
              <a:rPr lang="en-US" altLang="ko-KR" sz="2800" smtClean="0">
                <a:ea typeface="굴림" pitchFamily="50" charset="-127"/>
              </a:rPr>
              <a:t>, </a:t>
            </a:r>
            <a:r>
              <a:rPr lang="ko-KR" altLang="en-US" sz="2800" smtClean="0">
                <a:ea typeface="굴림" pitchFamily="50" charset="-127"/>
              </a:rPr>
              <a:t>우리는 하나님의 뜻에 따라 살아야 한다</a:t>
            </a:r>
            <a:r>
              <a:rPr lang="en-US" altLang="ko-KR" sz="2800" smtClean="0">
                <a:ea typeface="굴림" pitchFamily="50" charset="-127"/>
              </a:rPr>
              <a:t>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믿는 자의 삶의 근본자세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696200" cy="41148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altLang="ko-KR" sz="2800" smtClean="0">
                <a:ea typeface="굴림" pitchFamily="50" charset="-127"/>
              </a:rPr>
              <a:t>1. </a:t>
            </a:r>
            <a:r>
              <a:rPr lang="ko-KR" altLang="en-US" sz="2800" smtClean="0">
                <a:ea typeface="굴림" pitchFamily="50" charset="-127"/>
              </a:rPr>
              <a:t>주님의 재림을 대비하여 이 땅에 빛과 소금의 사명을 감당하는 거룩한 삶을 사는 것이며 </a:t>
            </a:r>
          </a:p>
          <a:p>
            <a:pPr marL="533400" indent="-533400" eaLnBrk="1" hangingPunct="1">
              <a:buFontTx/>
              <a:buNone/>
            </a:pPr>
            <a:endParaRPr lang="ko-KR" altLang="en-US" sz="2800" smtClean="0">
              <a:ea typeface="굴림" pitchFamily="50" charset="-127"/>
            </a:endParaRPr>
          </a:p>
          <a:p>
            <a:pPr marL="533400" indent="-533400" eaLnBrk="1" hangingPunct="1">
              <a:buFontTx/>
              <a:buNone/>
            </a:pPr>
            <a:r>
              <a:rPr lang="en-US" altLang="ko-KR" sz="2800" smtClean="0">
                <a:ea typeface="굴림" pitchFamily="50" charset="-127"/>
              </a:rPr>
              <a:t>2. </a:t>
            </a:r>
            <a:r>
              <a:rPr lang="ko-KR" altLang="en-US" sz="2800" smtClean="0">
                <a:ea typeface="굴림" pitchFamily="50" charset="-127"/>
              </a:rPr>
              <a:t>이 땅에 소망을 두지 않고 언제라도 임할 하늘나라를 바라는 삶을 사는 것이며 </a:t>
            </a:r>
          </a:p>
          <a:p>
            <a:pPr marL="533400" indent="-533400" eaLnBrk="1" hangingPunct="1">
              <a:buFontTx/>
              <a:buNone/>
            </a:pPr>
            <a:endParaRPr lang="ko-KR" altLang="en-US" sz="2800" smtClean="0">
              <a:ea typeface="굴림" pitchFamily="50" charset="-127"/>
            </a:endParaRPr>
          </a:p>
          <a:p>
            <a:pPr marL="533400" indent="-533400" eaLnBrk="1" hangingPunct="1">
              <a:buFontTx/>
              <a:buNone/>
            </a:pPr>
            <a:r>
              <a:rPr lang="en-US" altLang="ko-KR" sz="2800" smtClean="0">
                <a:ea typeface="굴림" pitchFamily="50" charset="-127"/>
              </a:rPr>
              <a:t>3. </a:t>
            </a:r>
            <a:r>
              <a:rPr lang="ko-KR" altLang="en-US" sz="2800" smtClean="0">
                <a:ea typeface="굴림" pitchFamily="50" charset="-127"/>
              </a:rPr>
              <a:t>또한 이를 멸망으로 가고 있는 다른 이들에게 전하는 사명자로서의 삶을 사는 것이다</a:t>
            </a:r>
            <a:r>
              <a:rPr lang="en-US" altLang="ko-KR" sz="2800" smtClean="0">
                <a:ea typeface="굴림" pitchFamily="50" charset="-127"/>
              </a:rPr>
              <a:t>.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ko-KR" sz="2800" smtClean="0">
                <a:ea typeface="굴림" pitchFamily="50" charset="-127"/>
              </a:rPr>
              <a:t>4. </a:t>
            </a:r>
            <a:r>
              <a:rPr lang="ko-KR" altLang="en-US" sz="2800" smtClean="0">
                <a:ea typeface="굴림" pitchFamily="50" charset="-127"/>
              </a:rPr>
              <a:t>개인적으로는 항상 깨어 기도하는 말씀에 근거한 삶을 살지 않으면 미혹받기 쉬운 세상에 있슴을 일깨우는 것이 말세론의 근본목적이며 말세론 그 자체를 가지고 왈가왈부하는 것은 오히려 예수님의 말씀에 역행하는 일이라고 본다</a:t>
            </a:r>
            <a:r>
              <a:rPr lang="en-US" altLang="ko-KR" sz="2800" smtClean="0">
                <a:ea typeface="굴림" pitchFamily="50" charset="-127"/>
              </a:rPr>
              <a:t>. </a:t>
            </a:r>
            <a:endParaRPr lang="en-US" altLang="ko-KR" smtClean="0">
              <a:ea typeface="굴림" pitchFamily="50" charset="-127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천년왕국과 재림</a:t>
            </a:r>
            <a:r>
              <a:rPr lang="en-US" altLang="ko-KR" smtClean="0">
                <a:ea typeface="굴림" pitchFamily="50" charset="-127"/>
              </a:rPr>
              <a:t>- 3 </a:t>
            </a:r>
            <a:r>
              <a:rPr lang="ko-KR" altLang="en-US" smtClean="0">
                <a:ea typeface="굴림" pitchFamily="50" charset="-127"/>
              </a:rPr>
              <a:t>가지 학설</a:t>
            </a:r>
          </a:p>
        </p:txBody>
      </p:sp>
      <p:graphicFrame>
        <p:nvGraphicFramePr>
          <p:cNvPr id="35879" name="Group 39"/>
          <p:cNvGraphicFramePr>
            <a:graphicFrameLocks noGrp="1"/>
          </p:cNvGraphicFramePr>
          <p:nvPr>
            <p:ph type="tbl" idx="1"/>
          </p:nvPr>
        </p:nvGraphicFramePr>
        <p:xfrm>
          <a:off x="685800" y="1600200"/>
          <a:ext cx="7772400" cy="4693944"/>
        </p:xfrm>
        <a:graphic>
          <a:graphicData uri="http://schemas.openxmlformats.org/drawingml/2006/table">
            <a:tbl>
              <a:tblPr/>
              <a:tblGrid>
                <a:gridCol w="1600200"/>
                <a:gridCol w="61722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3 </a:t>
                      </a: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가지 설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설명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7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후천년설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천년왕국은 주님의 초림 때부터 시작되며 주님은 이미 지상을 통치하고 계시다가 마지막 때에 재림하신다 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막 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3:27). </a:t>
                      </a: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복음전파의 낙관론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9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전천년설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실제적인 천년 동안의 그리스도의 지상 통치를 주장한다 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계 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20:4-6). 2 </a:t>
                      </a: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번의 부활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; </a:t>
                      </a: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대환난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9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무천년설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그리스도의 지상 통치를 전면 부정하는 견해이다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재림 직후에 최후의 대심판이 있을 것이다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4000" smtClean="0">
                <a:ea typeface="굴림" pitchFamily="50" charset="-127"/>
              </a:rPr>
              <a:t>3</a:t>
            </a:r>
            <a:r>
              <a:rPr lang="ko-KR" altLang="en-US" sz="4000" smtClean="0">
                <a:ea typeface="굴림" pitchFamily="50" charset="-127"/>
              </a:rPr>
              <a:t>가지 이론과 성경해석</a:t>
            </a:r>
          </a:p>
        </p:txBody>
      </p:sp>
      <p:graphicFrame>
        <p:nvGraphicFramePr>
          <p:cNvPr id="33868" name="Group 76"/>
          <p:cNvGraphicFramePr>
            <a:graphicFrameLocks noGrp="1"/>
          </p:cNvGraphicFramePr>
          <p:nvPr>
            <p:ph type="tbl" idx="1"/>
          </p:nvPr>
        </p:nvGraphicFramePr>
        <p:xfrm>
          <a:off x="762000" y="1295400"/>
          <a:ext cx="7772400" cy="5139305"/>
        </p:xfrm>
        <a:graphic>
          <a:graphicData uri="http://schemas.openxmlformats.org/drawingml/2006/table">
            <a:tbl>
              <a:tblPr/>
              <a:tblGrid>
                <a:gridCol w="1143000"/>
                <a:gridCol w="1371600"/>
                <a:gridCol w="1828800"/>
                <a:gridCol w="1447800"/>
                <a:gridCol w="1981200"/>
              </a:tblGrid>
              <a:tr h="695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o-KR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마 </a:t>
                      </a: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24:14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세계복음화</a:t>
                      </a:r>
                      <a:endParaRPr kumimoji="0" lang="ko-KR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계</a:t>
                      </a: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 20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롬 </a:t>
                      </a: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11:26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이스라엘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요약</a:t>
                      </a:r>
                      <a:endParaRPr kumimoji="0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바탕" pitchFamily="18" charset="-127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o-KR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바탕" pitchFamily="18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전천년설 (</a:t>
                      </a: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Pre-Mil.)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o-KR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바탕" pitchFamily="18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비관론</a:t>
                      </a: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교회시대와  천년왕국은 다르다. </a:t>
                      </a:r>
                      <a:endParaRPr kumimoji="0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문자적 해석</a:t>
                      </a: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천년동안 주님의 실제적인 지상통치;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2번의 부활.</a:t>
                      </a:r>
                      <a:endParaRPr kumimoji="0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천년왕국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기간중 이스라엘이 주님을 영접할 것.</a:t>
                      </a:r>
                      <a:endParaRPr kumimoji="0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o-KR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바탕" pitchFamily="18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성경의 모든 구절을 조화시킴. </a:t>
                      </a: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o-KR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바탕" pitchFamily="18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후천년설 (</a:t>
                      </a: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Post-Mil.)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o-KR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바탕" pitchFamily="18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낙관론</a:t>
                      </a: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교회시대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= 천년왕국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o-KR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바탕" pitchFamily="18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상징적 해석</a:t>
                      </a: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. 1</a:t>
                      </a: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번의 부활.</a:t>
                      </a:r>
                      <a:endParaRPr kumimoji="0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o-KR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바탕" pitchFamily="18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이스라엘의 위치 부인</a:t>
                      </a: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.</a:t>
                      </a:r>
                      <a:endParaRPr kumimoji="0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마 24:14 과 바울 서신 (살전후; 고전 15), 요한복음 (요 5:29) 에 근거</a:t>
                      </a:r>
                      <a:endParaRPr kumimoji="0" lang="ko-KR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3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o-KR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바탕" pitchFamily="18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무천년설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(A-Mil.)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o-KR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바탕" pitchFamily="18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비관론</a:t>
                      </a: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교회시대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= 천년왕국</a:t>
                      </a:r>
                      <a:endParaRPr kumimoji="0" lang="ko-KR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상징적 해석</a:t>
                      </a: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계시록 내용에 대해 신빙성을 부여 않는다.</a:t>
                      </a:r>
                      <a:endParaRPr kumimoji="0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o-KR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바탕" pitchFamily="18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이스라엘의 위치 부인</a:t>
                      </a: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.</a:t>
                      </a:r>
                      <a:endParaRPr kumimoji="0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바탕" pitchFamily="18" charset="-127"/>
                          <a:cs typeface="Times New Roman" pitchFamily="18" charset="0"/>
                        </a:rPr>
                        <a:t>주로 바울 서신에 근거. 성경 구절의 공통분모만 뽑아서 해석.</a:t>
                      </a:r>
                      <a:endParaRPr kumimoji="0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696200" cy="685800"/>
          </a:xfrm>
        </p:spPr>
        <p:txBody>
          <a:bodyPr/>
          <a:lstStyle/>
          <a:p>
            <a:pPr eaLnBrk="1" hangingPunct="1"/>
            <a:r>
              <a:rPr lang="ko-KR" altLang="en-US" sz="4000" smtClean="0">
                <a:ea typeface="굴림" pitchFamily="50" charset="-127"/>
              </a:rPr>
              <a:t>종말론이 관심을 끄는 이유 </a:t>
            </a:r>
            <a:r>
              <a:rPr lang="en-US" altLang="ko-KR" sz="4000" smtClean="0">
                <a:ea typeface="굴림" pitchFamily="50" charset="-127"/>
              </a:rPr>
              <a:t>(Erickson, 373-74)</a:t>
            </a:r>
          </a:p>
        </p:txBody>
      </p:sp>
      <p:graphicFrame>
        <p:nvGraphicFramePr>
          <p:cNvPr id="3121" name="Group 49"/>
          <p:cNvGraphicFramePr>
            <a:graphicFrameLocks noGrp="1"/>
          </p:cNvGraphicFramePr>
          <p:nvPr>
            <p:ph type="tbl" idx="1"/>
          </p:nvPr>
        </p:nvGraphicFramePr>
        <p:xfrm>
          <a:off x="685800" y="1828800"/>
          <a:ext cx="7696200" cy="5145083"/>
        </p:xfrm>
        <a:graphic>
          <a:graphicData uri="http://schemas.openxmlformats.org/drawingml/2006/table">
            <a:tbl>
              <a:tblPr/>
              <a:tblGrid>
                <a:gridCol w="2514600"/>
                <a:gridCol w="51816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요소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설명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3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변화속도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가속화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기업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, </a:t>
                      </a: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공공단체 등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미래를 예측해야 할 필요 증가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미래학의 필요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7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세계의 주도권 이동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제 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3</a:t>
                      </a: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세계의 미래에 대한 희망과 기대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공산주의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유물론 철학의 미래지향적 사관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7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심리학과 철학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존재의 이유와 목적을 미래에서 찾는 경향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3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인류멸망의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위협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핵무기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자연환경악화</a:t>
                      </a:r>
                      <a:r>
                        <a:rPr kumimoji="0" lang="en-US" altLang="ko-K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 AIDS….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대환난에 관한 견해</a:t>
            </a:r>
          </a:p>
        </p:txBody>
      </p:sp>
      <p:graphicFrame>
        <p:nvGraphicFramePr>
          <p:cNvPr id="36905" name="Group 41"/>
          <p:cNvGraphicFramePr>
            <a:graphicFrameLocks noGrp="1"/>
          </p:cNvGraphicFramePr>
          <p:nvPr>
            <p:ph type="tbl" idx="1"/>
          </p:nvPr>
        </p:nvGraphicFramePr>
        <p:xfrm>
          <a:off x="685800" y="1676400"/>
          <a:ext cx="7772400" cy="4740748"/>
        </p:xfrm>
        <a:graphic>
          <a:graphicData uri="http://schemas.openxmlformats.org/drawingml/2006/table">
            <a:tbl>
              <a:tblPr/>
              <a:tblGrid>
                <a:gridCol w="2362200"/>
                <a:gridCol w="3124200"/>
                <a:gridCol w="22860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견해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교회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비고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2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전환난설 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(Pre-</a:t>
                      </a:r>
                      <a:r>
                        <a:rPr kumimoji="0" lang="en-US" altLang="ko-K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Tribulationalism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)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대환난 직전 교회의 휴거와 천상재림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; 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휴거된 교회와 함께 지상재림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3 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차례의 부활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 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차례의 심판 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휴거시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; 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지상재림시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)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2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후환난설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(Post-Tribulationalism)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교회의 환난통과 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마 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24:29-31) 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와 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번의 지상재림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2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차례의 부활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환난끝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/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천년왕국전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;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후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1 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번의 심판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중환난설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(Mid-Tribulationalism)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교회의 부분환난통과 후 휴거와 지상재림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o-KR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mtClean="0">
                <a:ea typeface="굴림" pitchFamily="50" charset="-127"/>
              </a:rPr>
              <a:t>Erickson</a:t>
            </a:r>
            <a:r>
              <a:rPr lang="ko-KR" altLang="en-US" smtClean="0">
                <a:ea typeface="굴림" pitchFamily="50" charset="-127"/>
              </a:rPr>
              <a:t>의 입장</a:t>
            </a:r>
            <a:r>
              <a:rPr lang="en-US" altLang="ko-KR" smtClean="0">
                <a:ea typeface="굴림" pitchFamily="50" charset="-127"/>
              </a:rPr>
              <a:t>: </a:t>
            </a:r>
            <a:r>
              <a:rPr lang="ko-KR" altLang="en-US" smtClean="0">
                <a:ea typeface="굴림" pitchFamily="50" charset="-127"/>
              </a:rPr>
              <a:t>후환난설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8486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1. </a:t>
            </a:r>
            <a:r>
              <a:rPr lang="ko-KR" altLang="en-US" sz="2800" smtClean="0">
                <a:ea typeface="굴림" pitchFamily="50" charset="-127"/>
              </a:rPr>
              <a:t>전환난설은 성경적 지지가 부족하다</a:t>
            </a:r>
            <a:r>
              <a:rPr lang="en-US" altLang="ko-KR" sz="2800" smtClean="0">
                <a:ea typeface="굴림" pitchFamily="50" charset="-127"/>
              </a:rPr>
              <a:t>. 2 </a:t>
            </a:r>
            <a:r>
              <a:rPr lang="ko-KR" altLang="en-US" sz="2800" smtClean="0">
                <a:ea typeface="굴림" pitchFamily="50" charset="-127"/>
              </a:rPr>
              <a:t>번의 재림과 </a:t>
            </a:r>
            <a:r>
              <a:rPr lang="en-US" altLang="ko-KR" sz="2800" smtClean="0">
                <a:ea typeface="굴림" pitchFamily="50" charset="-127"/>
              </a:rPr>
              <a:t>3 </a:t>
            </a:r>
            <a:r>
              <a:rPr lang="ko-KR" altLang="en-US" sz="2800" smtClean="0">
                <a:ea typeface="굴림" pitchFamily="50" charset="-127"/>
              </a:rPr>
              <a:t>번의 부활에 대한 가정</a:t>
            </a:r>
            <a:r>
              <a:rPr lang="en-US" altLang="ko-KR" sz="2800" smtClean="0">
                <a:ea typeface="굴림" pitchFamily="50" charset="-127"/>
              </a:rPr>
              <a:t>, </a:t>
            </a:r>
            <a:r>
              <a:rPr lang="ko-KR" altLang="en-US" sz="2800" smtClean="0">
                <a:ea typeface="굴림" pitchFamily="50" charset="-127"/>
              </a:rPr>
              <a:t>이스라엘과 교회의 명백한 구분 등 성경적 근거를 찾기가 어렵다</a:t>
            </a:r>
            <a:r>
              <a:rPr lang="en-US" altLang="ko-KR" sz="2800" smtClean="0">
                <a:ea typeface="굴림" pitchFamily="50" charset="-127"/>
              </a:rPr>
              <a:t>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800" smtClean="0">
              <a:ea typeface="굴림" pitchFamily="50" charset="-127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smtClean="0">
                <a:ea typeface="굴림" pitchFamily="50" charset="-127"/>
              </a:rPr>
              <a:t>2. </a:t>
            </a:r>
            <a:r>
              <a:rPr lang="ko-KR" altLang="en-US" sz="2800" smtClean="0">
                <a:ea typeface="굴림" pitchFamily="50" charset="-127"/>
              </a:rPr>
              <a:t>후환난설이 종말론적 성경구절들을 해석하는데 무리가 적다</a:t>
            </a:r>
            <a:r>
              <a:rPr lang="en-US" altLang="ko-KR" sz="2800" smtClean="0">
                <a:ea typeface="굴림" pitchFamily="50" charset="-127"/>
              </a:rPr>
              <a:t>. </a:t>
            </a:r>
            <a:r>
              <a:rPr lang="ko-KR" altLang="en-US" sz="2800" smtClean="0">
                <a:ea typeface="굴림" pitchFamily="50" charset="-127"/>
              </a:rPr>
              <a:t>택함받은 사람들은 대환난 기간중 지상에 존재하지만 </a:t>
            </a:r>
            <a:r>
              <a:rPr lang="en-US" altLang="ko-KR" sz="2800" smtClean="0">
                <a:ea typeface="굴림" pitchFamily="50" charset="-127"/>
              </a:rPr>
              <a:t>(</a:t>
            </a:r>
            <a:r>
              <a:rPr lang="ko-KR" altLang="en-US" sz="2800" smtClean="0">
                <a:ea typeface="굴림" pitchFamily="50" charset="-127"/>
              </a:rPr>
              <a:t>마 </a:t>
            </a:r>
            <a:r>
              <a:rPr lang="en-US" altLang="ko-KR" sz="2800" smtClean="0">
                <a:ea typeface="굴림" pitchFamily="50" charset="-127"/>
              </a:rPr>
              <a:t>24:29-31), </a:t>
            </a:r>
            <a:r>
              <a:rPr lang="ko-KR" altLang="en-US" sz="2800" smtClean="0">
                <a:ea typeface="굴림" pitchFamily="50" charset="-127"/>
              </a:rPr>
              <a:t>그로부터 보호될 것이라는 </a:t>
            </a:r>
            <a:r>
              <a:rPr lang="en-US" altLang="ko-KR" sz="2800" smtClean="0">
                <a:ea typeface="굴림" pitchFamily="50" charset="-127"/>
              </a:rPr>
              <a:t>(</a:t>
            </a:r>
            <a:r>
              <a:rPr lang="ko-KR" altLang="en-US" sz="2800" smtClean="0">
                <a:ea typeface="굴림" pitchFamily="50" charset="-127"/>
              </a:rPr>
              <a:t>계 </a:t>
            </a:r>
            <a:r>
              <a:rPr lang="en-US" altLang="ko-KR" sz="2800" smtClean="0">
                <a:ea typeface="굴림" pitchFamily="50" charset="-127"/>
              </a:rPr>
              <a:t>3:10) </a:t>
            </a:r>
            <a:r>
              <a:rPr lang="ko-KR" altLang="en-US" sz="2800" smtClean="0">
                <a:ea typeface="굴림" pitchFamily="50" charset="-127"/>
              </a:rPr>
              <a:t>지적과</a:t>
            </a:r>
            <a:r>
              <a:rPr lang="en-US" altLang="ko-KR" sz="2800" smtClean="0">
                <a:ea typeface="굴림" pitchFamily="50" charset="-127"/>
              </a:rPr>
              <a:t>, </a:t>
            </a:r>
            <a:r>
              <a:rPr lang="ko-KR" altLang="en-US" sz="2800" smtClean="0">
                <a:ea typeface="굴림" pitchFamily="50" charset="-127"/>
              </a:rPr>
              <a:t>그리스도의 출현에 따르는 현상들에 관한 표현등</a:t>
            </a:r>
            <a:r>
              <a:rPr lang="en-US" altLang="ko-KR" sz="2800" smtClean="0">
                <a:ea typeface="굴림" pitchFamily="50" charset="-127"/>
              </a:rPr>
              <a:t>, </a:t>
            </a:r>
            <a:r>
              <a:rPr lang="ko-KR" altLang="en-US" sz="2800" smtClean="0">
                <a:ea typeface="굴림" pitchFamily="50" charset="-127"/>
              </a:rPr>
              <a:t>여러 부분에서 무리가 적다</a:t>
            </a:r>
            <a:r>
              <a:rPr lang="en-US" altLang="ko-KR" sz="2800" smtClean="0">
                <a:ea typeface="굴림" pitchFamily="50" charset="-127"/>
              </a:rPr>
              <a:t>.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3000" smtClean="0">
                <a:ea typeface="굴림" pitchFamily="50" charset="-127"/>
              </a:rPr>
              <a:t>3. </a:t>
            </a:r>
            <a:r>
              <a:rPr lang="ko-KR" altLang="en-US" sz="3000" smtClean="0">
                <a:ea typeface="굴림" pitchFamily="50" charset="-127"/>
              </a:rPr>
              <a:t>성경의 가르침의 일반적인 경향이 후환난설에 보다 가깝다</a:t>
            </a:r>
            <a:r>
              <a:rPr lang="en-US" altLang="ko-KR" sz="3000" smtClean="0">
                <a:ea typeface="굴림" pitchFamily="50" charset="-127"/>
              </a:rPr>
              <a:t>. </a:t>
            </a:r>
            <a:r>
              <a:rPr lang="ko-KR" altLang="en-US" sz="3000" smtClean="0">
                <a:ea typeface="굴림" pitchFamily="50" charset="-127"/>
              </a:rPr>
              <a:t>성경은 신자들이 당할 시련과 환난에 대한 경고로 가득하다</a:t>
            </a:r>
            <a:r>
              <a:rPr lang="en-US" altLang="ko-KR" sz="3000" smtClean="0">
                <a:ea typeface="굴림" pitchFamily="50" charset="-127"/>
              </a:rPr>
              <a:t>. </a:t>
            </a:r>
            <a:r>
              <a:rPr lang="ko-KR" altLang="en-US" sz="3000" smtClean="0">
                <a:ea typeface="굴림" pitchFamily="50" charset="-127"/>
              </a:rPr>
              <a:t>성경은 이러한 어려움을 모면시켜 주겠다고 약속하지 않으며 오히려 그것을 견디고 극복할 능력을 주겠다고 약속하고 있다</a:t>
            </a:r>
            <a:r>
              <a:rPr lang="en-US" altLang="ko-KR" sz="3000" smtClean="0">
                <a:ea typeface="굴림" pitchFamily="50" charset="-127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z="4000" smtClean="0">
                <a:ea typeface="굴림" pitchFamily="50" charset="-127"/>
              </a:rPr>
              <a:t>종말론에 대한 </a:t>
            </a:r>
            <a:br>
              <a:rPr lang="ko-KR" altLang="en-US" sz="4000" smtClean="0">
                <a:ea typeface="굴림" pitchFamily="50" charset="-127"/>
              </a:rPr>
            </a:br>
            <a:r>
              <a:rPr lang="en-US" altLang="ko-KR" sz="4000" smtClean="0">
                <a:ea typeface="굴림" pitchFamily="50" charset="-127"/>
              </a:rPr>
              <a:t>2 </a:t>
            </a:r>
            <a:r>
              <a:rPr lang="ko-KR" altLang="en-US" sz="4000" smtClean="0">
                <a:ea typeface="굴림" pitchFamily="50" charset="-127"/>
              </a:rPr>
              <a:t>가지 극단적 반응 </a:t>
            </a:r>
            <a:r>
              <a:rPr lang="en-US" altLang="ko-KR" sz="4000" smtClean="0">
                <a:ea typeface="굴림" pitchFamily="50" charset="-127"/>
              </a:rPr>
              <a:t>(374)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광적인 종말론 </a:t>
            </a:r>
            <a:r>
              <a:rPr lang="en-US" altLang="ko-KR" smtClean="0">
                <a:ea typeface="굴림" pitchFamily="50" charset="-127"/>
              </a:rPr>
              <a:t>(Eschaomania)</a:t>
            </a:r>
          </a:p>
          <a:p>
            <a:pPr eaLnBrk="1" hangingPunct="1"/>
            <a:r>
              <a:rPr lang="ko-KR" altLang="en-US" smtClean="0">
                <a:ea typeface="굴림" pitchFamily="50" charset="-127"/>
              </a:rPr>
              <a:t>세대주의자들 </a:t>
            </a:r>
            <a:r>
              <a:rPr lang="en-US" altLang="ko-KR" smtClean="0">
                <a:ea typeface="굴림" pitchFamily="50" charset="-127"/>
              </a:rPr>
              <a:t>(Dispensationalists)</a:t>
            </a:r>
          </a:p>
          <a:p>
            <a:pPr eaLnBrk="1" hangingPunct="1"/>
            <a:r>
              <a:rPr lang="en-US" altLang="ko-KR" smtClean="0">
                <a:ea typeface="굴림" pitchFamily="50" charset="-127"/>
              </a:rPr>
              <a:t>Hal Lindsey, “The Late Great Planet Earth.” </a:t>
            </a:r>
            <a:r>
              <a:rPr lang="ko-KR" altLang="en-US" smtClean="0">
                <a:ea typeface="굴림" pitchFamily="50" charset="-127"/>
              </a:rPr>
              <a:t>한국 목사들</a:t>
            </a:r>
            <a:r>
              <a:rPr lang="en-US" altLang="ko-KR" smtClean="0">
                <a:ea typeface="굴림" pitchFamily="50" charset="-127"/>
              </a:rPr>
              <a:t>, </a:t>
            </a:r>
            <a:r>
              <a:rPr lang="ko-KR" altLang="en-US" smtClean="0">
                <a:ea typeface="굴림" pitchFamily="50" charset="-127"/>
              </a:rPr>
              <a:t>혹은 이단 사이비 단체들</a:t>
            </a:r>
            <a:r>
              <a:rPr lang="en-US" altLang="ko-KR" smtClean="0">
                <a:ea typeface="굴림" pitchFamily="50" charset="-127"/>
              </a:rPr>
              <a:t>.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종말론 기피증 </a:t>
            </a:r>
            <a:r>
              <a:rPr lang="en-US" altLang="ko-KR" smtClean="0">
                <a:ea typeface="굴림" pitchFamily="50" charset="-127"/>
              </a:rPr>
              <a:t>(Eschatophobia)</a:t>
            </a:r>
          </a:p>
          <a:p>
            <a:pPr eaLnBrk="1" hangingPunct="1"/>
            <a:r>
              <a:rPr lang="ko-KR" altLang="en-US" smtClean="0">
                <a:ea typeface="굴림" pitchFamily="50" charset="-127"/>
              </a:rPr>
              <a:t>종말론에 대한 회피</a:t>
            </a:r>
            <a:r>
              <a:rPr lang="en-US" altLang="ko-KR" smtClean="0">
                <a:ea typeface="굴림" pitchFamily="50" charset="-127"/>
              </a:rPr>
              <a:t>, </a:t>
            </a:r>
            <a:r>
              <a:rPr lang="ko-KR" altLang="en-US" smtClean="0">
                <a:ea typeface="굴림" pitchFamily="50" charset="-127"/>
              </a:rPr>
              <a:t>공포증</a:t>
            </a:r>
            <a:r>
              <a:rPr lang="en-US" altLang="ko-KR" smtClean="0">
                <a:ea typeface="굴림" pitchFamily="50" charset="-127"/>
              </a:rPr>
              <a:t>, </a:t>
            </a:r>
            <a:r>
              <a:rPr lang="ko-KR" altLang="en-US" smtClean="0">
                <a:ea typeface="굴림" pitchFamily="50" charset="-127"/>
              </a:rPr>
              <a:t>그래서 아예 논의를 기피한다</a:t>
            </a:r>
            <a:r>
              <a:rPr lang="en-US" altLang="ko-KR" smtClean="0">
                <a:ea typeface="굴림" pitchFamily="50" charset="-127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ko-KR" altLang="en-US" sz="4000" smtClean="0">
                <a:ea typeface="굴림" pitchFamily="50" charset="-127"/>
              </a:rPr>
              <a:t>종말론 연구시 고려사항 </a:t>
            </a:r>
            <a:r>
              <a:rPr lang="en-US" altLang="ko-KR" sz="4000" smtClean="0">
                <a:ea typeface="굴림" pitchFamily="50" charset="-127"/>
              </a:rPr>
              <a:t>(374-75)</a:t>
            </a:r>
          </a:p>
        </p:txBody>
      </p:sp>
      <p:graphicFrame>
        <p:nvGraphicFramePr>
          <p:cNvPr id="6195" name="Group 51"/>
          <p:cNvGraphicFramePr>
            <a:graphicFrameLocks noGrp="1"/>
          </p:cNvGraphicFramePr>
          <p:nvPr>
            <p:ph type="tbl" idx="1"/>
          </p:nvPr>
        </p:nvGraphicFramePr>
        <p:xfrm>
          <a:off x="685800" y="1600200"/>
          <a:ext cx="7772400" cy="4937127"/>
        </p:xfrm>
        <a:graphic>
          <a:graphicData uri="http://schemas.openxmlformats.org/drawingml/2006/table">
            <a:tbl>
              <a:tblPr/>
              <a:tblGrid>
                <a:gridCol w="2057400"/>
                <a:gridCol w="57150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4 </a:t>
                      </a:r>
                      <a:r>
                        <a:rPr kumimoji="0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가지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설명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9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당위성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조직신학의 주요 논제 중 하나로서 중요하다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9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목적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그 자체보다 영적 의미와 실제 적용에 그 목적이 있다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 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미래의 기대와 함께 근심과 경계를 배워야 하며 오도되어서는 안된다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62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연구동기와 방법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철저한 연구를 필요로 하는 것이다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단순한 호기심 충족을 위한 것이 되어서는 안된다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9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성경해석시 주의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성경은 때로 그 의미가 확실치 않을 경우도 있는 바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, 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결론을 함부로 내려서는 안된다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z="4000" smtClean="0">
                <a:ea typeface="굴림" pitchFamily="50" charset="-127"/>
              </a:rPr>
              <a:t>종말론적 성경구절 </a:t>
            </a:r>
            <a:br>
              <a:rPr lang="ko-KR" altLang="en-US" sz="4000" smtClean="0">
                <a:ea typeface="굴림" pitchFamily="50" charset="-127"/>
              </a:rPr>
            </a:br>
            <a:r>
              <a:rPr lang="ko-KR" altLang="en-US" sz="4000" smtClean="0">
                <a:ea typeface="굴림" pitchFamily="50" charset="-127"/>
              </a:rPr>
              <a:t>해석시 주의사항 </a:t>
            </a:r>
            <a:r>
              <a:rPr lang="en-US" altLang="ko-KR" sz="4000" smtClean="0">
                <a:ea typeface="굴림" pitchFamily="50" charset="-127"/>
              </a:rPr>
              <a:t>(375)</a:t>
            </a:r>
          </a:p>
        </p:txBody>
      </p:sp>
      <p:graphicFrame>
        <p:nvGraphicFramePr>
          <p:cNvPr id="7210" name="Group 42"/>
          <p:cNvGraphicFramePr>
            <a:graphicFrameLocks noGrp="1"/>
          </p:cNvGraphicFramePr>
          <p:nvPr>
            <p:ph type="tbl" idx="1"/>
          </p:nvPr>
        </p:nvGraphicFramePr>
        <p:xfrm>
          <a:off x="685800" y="1981200"/>
          <a:ext cx="7772400" cy="4593296"/>
        </p:xfrm>
        <a:graphic>
          <a:graphicData uri="http://schemas.openxmlformats.org/drawingml/2006/table">
            <a:tbl>
              <a:tblPr/>
              <a:tblGrid>
                <a:gridCol w="1981200"/>
                <a:gridCol w="5791200"/>
              </a:tblGrid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4</a:t>
                      </a:r>
                      <a:r>
                        <a:rPr kumimoji="0" lang="ko-KR" alt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가지 요소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설명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2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예언의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시대성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예언은 꼭 미래에 대한 것만을 다루는 것이 아니다</a:t>
                      </a:r>
                      <a:r>
                        <a:rPr kumimoji="0" lang="en-US" altLang="ko-K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2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예언의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미래성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예수님의 사역 안에서도 아직 성취되지 않은 부분이 있다</a:t>
                      </a:r>
                      <a:r>
                        <a:rPr kumimoji="0" lang="en-US" altLang="ko-K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9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altLang="ko-K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예언과 현실의 관계성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종말론적 사건에 관한 본문이 현재 삶에 관한 것보다  훨씬 많은 이유는 성도의 현재의 삶이 종말론적 사건과 밀접한 관계가 있기 때문이다</a:t>
                      </a:r>
                      <a:r>
                        <a:rPr kumimoji="0" lang="en-US" altLang="ko-K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2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예언의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변수성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예언의 표현을 우리가 완전히 이해하는 데는 문제가 있슴을 의식해야 한다</a:t>
                      </a:r>
                      <a:r>
                        <a:rPr kumimoji="0" lang="en-US" altLang="ko-K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>
                <a:ea typeface="굴림" pitchFamily="50" charset="-127"/>
              </a:rPr>
              <a:t>2 </a:t>
            </a:r>
            <a:r>
              <a:rPr lang="ko-KR" altLang="en-US" smtClean="0">
                <a:ea typeface="굴림" pitchFamily="50" charset="-127"/>
              </a:rPr>
              <a:t>가지 종말론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ko-KR" altLang="en-US" smtClean="0">
                <a:ea typeface="굴림" pitchFamily="50" charset="-127"/>
              </a:rPr>
              <a:t>개인적 종말론</a:t>
            </a:r>
          </a:p>
          <a:p>
            <a:pPr eaLnBrk="1" hangingPunct="1"/>
            <a:endParaRPr lang="ko-KR" altLang="en-US" smtClean="0">
              <a:ea typeface="굴림" pitchFamily="50" charset="-127"/>
            </a:endParaRPr>
          </a:p>
          <a:p>
            <a:pPr eaLnBrk="1" hangingPunct="1"/>
            <a:r>
              <a:rPr lang="ko-KR" altLang="en-US" smtClean="0">
                <a:ea typeface="굴림" pitchFamily="50" charset="-127"/>
              </a:rPr>
              <a:t>각 개인의 미래에 관한 것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>
                <a:ea typeface="굴림" pitchFamily="50" charset="-127"/>
              </a:rPr>
              <a:t>우주적 종말론</a:t>
            </a:r>
          </a:p>
          <a:p>
            <a:pPr eaLnBrk="1" hangingPunct="1"/>
            <a:endParaRPr lang="ko-KR" altLang="en-US" dirty="0" smtClean="0">
              <a:ea typeface="굴림" pitchFamily="50" charset="-127"/>
            </a:endParaRPr>
          </a:p>
          <a:p>
            <a:pPr eaLnBrk="1" hangingPunct="1"/>
            <a:r>
              <a:rPr lang="ko-KR" altLang="en-US" dirty="0" smtClean="0">
                <a:ea typeface="굴림" pitchFamily="50" charset="-127"/>
              </a:rPr>
              <a:t>그리스도의 재림과 관련하여 인류와 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dirty="0" smtClean="0">
                <a:ea typeface="굴림" pitchFamily="50" charset="-127"/>
              </a:rPr>
              <a:t>    피조물 전체의 미래에 관한 것</a:t>
            </a:r>
            <a:r>
              <a:rPr lang="en-US" altLang="ko-KR" dirty="0" smtClean="0">
                <a:ea typeface="굴림" pitchFamily="50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09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2. Individual Eschatology: </a:t>
            </a:r>
            <a:br>
              <a:rPr lang="en-US" dirty="0" smtClean="0"/>
            </a:br>
            <a:r>
              <a:rPr lang="en-US" dirty="0" smtClean="0"/>
              <a:t>Death and thereafter (375-82)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1051</TotalTime>
  <Words>2352</Words>
  <Application>Microsoft Office PowerPoint</Application>
  <PresentationFormat>On-screen Show (4:3)</PresentationFormat>
  <Paragraphs>360</Paragraphs>
  <Slides>42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Soaring</vt:lpstr>
      <vt:lpstr>Lecture Part V: Eschatology</vt:lpstr>
      <vt:lpstr>순서</vt:lpstr>
      <vt:lpstr>1. 서론</vt:lpstr>
      <vt:lpstr>종말론이 관심을 끄는 이유 (Erickson, 373-74)</vt:lpstr>
      <vt:lpstr>종말론에 대한  2 가지 극단적 반응 (374)</vt:lpstr>
      <vt:lpstr>종말론 연구시 고려사항 (374-75)</vt:lpstr>
      <vt:lpstr>종말론적 성경구절  해석시 주의사항 (375)</vt:lpstr>
      <vt:lpstr>2 가지 종말론</vt:lpstr>
      <vt:lpstr>2. Individual Eschatology:  Death and thereafter (375-82)</vt:lpstr>
      <vt:lpstr>죽음</vt:lpstr>
      <vt:lpstr>죽음의 현실성</vt:lpstr>
      <vt:lpstr>3 가지 죽음</vt:lpstr>
      <vt:lpstr>범죄하지 않았어도 죽었을가?</vt:lpstr>
      <vt:lpstr>Slide 14</vt:lpstr>
      <vt:lpstr>죽음의 의미 (불신자와 신자)</vt:lpstr>
      <vt:lpstr>Intermediate State 중간상태(378-82)</vt:lpstr>
      <vt:lpstr>중간상태 연구에 대한 문젯점</vt:lpstr>
      <vt:lpstr>중간상태의 현재 3 가지 견해</vt:lpstr>
      <vt:lpstr>영혼휴면설의 문젯점</vt:lpstr>
      <vt:lpstr>카톨릭의 림부스 이론 (Peter Abelard)</vt:lpstr>
      <vt:lpstr>카톨릭 이론 (연옥설)의 장점과 단점</vt:lpstr>
      <vt:lpstr>즉시 부활설의 문젯점</vt:lpstr>
      <vt:lpstr>Erickson 의 주장:  성경적 중간상태</vt:lpstr>
      <vt:lpstr>Basis of Erickson’s View (p. 381)</vt:lpstr>
      <vt:lpstr>Slide 25</vt:lpstr>
      <vt:lpstr>개인적 종말론의 의미</vt:lpstr>
      <vt:lpstr>3. 우주적 종말론:  재림과 그 결과 (383-92)</vt:lpstr>
      <vt:lpstr>4 가지 주의사항: 재림</vt:lpstr>
      <vt:lpstr>재림의 5가지 특성</vt:lpstr>
      <vt:lpstr>재림시 일어나는 사건들</vt:lpstr>
      <vt:lpstr>부활의 성격</vt:lpstr>
      <vt:lpstr>최후의 심판</vt:lpstr>
      <vt:lpstr>4. 천년왕국과 대환난의 해석 (393-405)</vt:lpstr>
      <vt:lpstr>천년왕국과 재림</vt:lpstr>
      <vt:lpstr>우주적 종말론의 의미</vt:lpstr>
      <vt:lpstr>믿는 자의 삶의 근본자세</vt:lpstr>
      <vt:lpstr>Slide 37</vt:lpstr>
      <vt:lpstr>천년왕국과 재림- 3 가지 학설</vt:lpstr>
      <vt:lpstr>3가지 이론과 성경해석</vt:lpstr>
      <vt:lpstr>대환난에 관한 견해</vt:lpstr>
      <vt:lpstr>Erickson의 입장: 후환난설</vt:lpstr>
      <vt:lpstr>Slide 42</vt:lpstr>
    </vt:vector>
  </TitlesOfParts>
  <Company>Alliance Theological Seminary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종말론이 관심을 끄는 이유</dc:title>
  <dc:creator>Jintae Kim</dc:creator>
  <cp:lastModifiedBy>Jintae Kim</cp:lastModifiedBy>
  <cp:revision>35</cp:revision>
  <dcterms:created xsi:type="dcterms:W3CDTF">2006-03-30T17:08:39Z</dcterms:created>
  <dcterms:modified xsi:type="dcterms:W3CDTF">2015-08-22T15:53:40Z</dcterms:modified>
</cp:coreProperties>
</file>